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97"/>
  </p:notesMasterIdLst>
  <p:sldIdLst>
    <p:sldId id="256" r:id="rId2"/>
    <p:sldId id="297" r:id="rId3"/>
    <p:sldId id="507" r:id="rId4"/>
    <p:sldId id="504" r:id="rId5"/>
    <p:sldId id="505" r:id="rId6"/>
    <p:sldId id="509" r:id="rId7"/>
    <p:sldId id="510" r:id="rId8"/>
    <p:sldId id="512" r:id="rId9"/>
    <p:sldId id="513" r:id="rId10"/>
    <p:sldId id="452" r:id="rId11"/>
    <p:sldId id="341" r:id="rId12"/>
    <p:sldId id="439" r:id="rId13"/>
    <p:sldId id="598" r:id="rId14"/>
    <p:sldId id="514" r:id="rId15"/>
    <p:sldId id="441" r:id="rId16"/>
    <p:sldId id="443" r:id="rId17"/>
    <p:sldId id="442" r:id="rId18"/>
    <p:sldId id="440" r:id="rId19"/>
    <p:sldId id="445" r:id="rId20"/>
    <p:sldId id="447" r:id="rId21"/>
    <p:sldId id="448" r:id="rId22"/>
    <p:sldId id="451" r:id="rId23"/>
    <p:sldId id="516" r:id="rId24"/>
    <p:sldId id="453" r:id="rId25"/>
    <p:sldId id="449" r:id="rId26"/>
    <p:sldId id="444" r:id="rId27"/>
    <p:sldId id="517" r:id="rId28"/>
    <p:sldId id="518" r:id="rId29"/>
    <p:sldId id="454" r:id="rId30"/>
    <p:sldId id="455" r:id="rId31"/>
    <p:sldId id="457" r:id="rId32"/>
    <p:sldId id="458" r:id="rId33"/>
    <p:sldId id="461" r:id="rId34"/>
    <p:sldId id="462" r:id="rId35"/>
    <p:sldId id="515" r:id="rId36"/>
    <p:sldId id="347" r:id="rId37"/>
    <p:sldId id="349" r:id="rId38"/>
    <p:sldId id="519" r:id="rId39"/>
    <p:sldId id="520" r:id="rId40"/>
    <p:sldId id="539" r:id="rId41"/>
    <p:sldId id="521" r:id="rId42"/>
    <p:sldId id="522" r:id="rId43"/>
    <p:sldId id="523" r:id="rId44"/>
    <p:sldId id="524" r:id="rId45"/>
    <p:sldId id="525" r:id="rId46"/>
    <p:sldId id="540" r:id="rId47"/>
    <p:sldId id="541" r:id="rId48"/>
    <p:sldId id="544" r:id="rId49"/>
    <p:sldId id="545" r:id="rId50"/>
    <p:sldId id="547" r:id="rId51"/>
    <p:sldId id="548" r:id="rId52"/>
    <p:sldId id="550" r:id="rId53"/>
    <p:sldId id="551" r:id="rId54"/>
    <p:sldId id="552" r:id="rId55"/>
    <p:sldId id="560" r:id="rId56"/>
    <p:sldId id="553" r:id="rId57"/>
    <p:sldId id="554" r:id="rId58"/>
    <p:sldId id="561" r:id="rId59"/>
    <p:sldId id="555" r:id="rId60"/>
    <p:sldId id="556" r:id="rId61"/>
    <p:sldId id="557" r:id="rId62"/>
    <p:sldId id="567" r:id="rId63"/>
    <p:sldId id="558" r:id="rId64"/>
    <p:sldId id="562" r:id="rId65"/>
    <p:sldId id="563" r:id="rId66"/>
    <p:sldId id="568" r:id="rId67"/>
    <p:sldId id="559" r:id="rId68"/>
    <p:sldId id="564" r:id="rId69"/>
    <p:sldId id="566" r:id="rId70"/>
    <p:sldId id="569" r:id="rId71"/>
    <p:sldId id="577" r:id="rId72"/>
    <p:sldId id="570" r:id="rId73"/>
    <p:sldId id="579" r:id="rId74"/>
    <p:sldId id="571" r:id="rId75"/>
    <p:sldId id="578" r:id="rId76"/>
    <p:sldId id="580" r:id="rId77"/>
    <p:sldId id="582" r:id="rId78"/>
    <p:sldId id="581" r:id="rId79"/>
    <p:sldId id="583" r:id="rId80"/>
    <p:sldId id="584" r:id="rId81"/>
    <p:sldId id="585" r:id="rId82"/>
    <p:sldId id="588" r:id="rId83"/>
    <p:sldId id="587" r:id="rId84"/>
    <p:sldId id="586" r:id="rId85"/>
    <p:sldId id="573" r:id="rId86"/>
    <p:sldId id="589" r:id="rId87"/>
    <p:sldId id="592" r:id="rId88"/>
    <p:sldId id="593" r:id="rId89"/>
    <p:sldId id="595" r:id="rId90"/>
    <p:sldId id="594" r:id="rId91"/>
    <p:sldId id="597" r:id="rId92"/>
    <p:sldId id="590" r:id="rId93"/>
    <p:sldId id="599" r:id="rId94"/>
    <p:sldId id="596" r:id="rId95"/>
    <p:sldId id="576" r:id="rId96"/>
  </p:sldIdLst>
  <p:sldSz cx="9144000" cy="6858000" type="screen4x3"/>
  <p:notesSz cx="7315200" cy="96012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38" autoAdjust="0"/>
    <p:restoredTop sz="95252" autoAdjust="0"/>
  </p:normalViewPr>
  <p:slideViewPr>
    <p:cSldViewPr>
      <p:cViewPr>
        <p:scale>
          <a:sx n="100" d="100"/>
          <a:sy n="100" d="100"/>
        </p:scale>
        <p:origin x="1411" y="-48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7D4C326E-F04D-4AA3-9DE7-DFEF3C7ECADC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D98184E8-C4CB-456F-AA7A-F7E08A9DE66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449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184E8-C4CB-456F-AA7A-F7E08A9DE666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3005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184E8-C4CB-456F-AA7A-F7E08A9DE666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3005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184E8-C4CB-456F-AA7A-F7E08A9DE666}" type="slidenum">
              <a:rPr lang="es-MX" smtClean="0"/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7799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184E8-C4CB-456F-AA7A-F7E08A9DE666}" type="slidenum">
              <a:rPr lang="es-MX" smtClean="0"/>
              <a:t>14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05572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184E8-C4CB-456F-AA7A-F7E08A9DE666}" type="slidenum">
              <a:rPr lang="es-MX" smtClean="0"/>
              <a:t>18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90508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184E8-C4CB-456F-AA7A-F7E08A9DE666}" type="slidenum">
              <a:rPr lang="es-MX" smtClean="0"/>
              <a:t>95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7297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22" name="21 Subtítulo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20" name="1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8" name="7 Elipse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8 Elipse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0" name="9 Rectángulo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7 Elipse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8 Elipse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5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8" name="7 Rectángulo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s-ES" dirty="0"/>
              <a:t>Haga clic en el icono para agregar una imagen</a:t>
            </a:r>
            <a:endParaRPr kumimoji="0" lang="en-US" dirty="0"/>
          </a:p>
        </p:txBody>
      </p:sp>
      <p:sp>
        <p:nvSpPr>
          <p:cNvPr id="9" name="8 Proceso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9 Proceso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/>
          <p:cNvSpPr/>
          <p:nvPr userDrawn="1"/>
        </p:nvSpPr>
        <p:spPr>
          <a:xfrm>
            <a:off x="0" y="0"/>
            <a:ext cx="1043608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7" name="6 Circular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7 Elipse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10 Anillo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1012872" y="21102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4 Marcador de título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24" name="23 Marcador de fecha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4DC6879-E753-40E8-8BCE-18B5EBA1D859}" type="datetimeFigureOut">
              <a:rPr lang="es-MX" smtClean="0"/>
              <a:t>27/04/2022</a:t>
            </a:fld>
            <a:endParaRPr lang="es-MX" dirty="0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s-MX" dirty="0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5" name="14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259632" y="2474412"/>
            <a:ext cx="7406640" cy="1196894"/>
          </a:xfrm>
        </p:spPr>
        <p:txBody>
          <a:bodyPr>
            <a:normAutofit fontScale="90000"/>
          </a:bodyPr>
          <a:lstStyle/>
          <a:p>
            <a:r>
              <a:rPr lang="es-MX" dirty="0"/>
              <a:t>Programación Web</a:t>
            </a:r>
            <a:br>
              <a:rPr lang="es-MX" dirty="0"/>
            </a:br>
            <a:endParaRPr lang="es-MX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8640"/>
            <a:ext cx="18288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iran-banner.com/Portals/0/productimages/158372_3eb6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00" y="3933056"/>
            <a:ext cx="5760640" cy="27987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ML5 - Wikipedia, la enciclopedia libre">
            <a:extLst>
              <a:ext uri="{FF2B5EF4-FFF2-40B4-BE49-F238E27FC236}">
                <a16:creationId xmlns:a16="http://schemas.microsoft.com/office/drawing/2014/main" id="{F07939DC-E6A0-4041-83D9-B073B939F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380" y="395902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 Funciones y Expresiones">
            <a:extLst>
              <a:ext uri="{FF2B5EF4-FFF2-40B4-BE49-F238E27FC236}">
                <a16:creationId xmlns:a16="http://schemas.microsoft.com/office/drawing/2014/main" id="{ED273F34-71E5-471E-BFA0-BFB6E4CA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56" y="474160"/>
            <a:ext cx="1713289" cy="171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201972"/>
            <a:ext cx="7406640" cy="749728"/>
          </a:xfrm>
        </p:spPr>
        <p:txBody>
          <a:bodyPr>
            <a:noAutofit/>
          </a:bodyPr>
          <a:lstStyle/>
          <a:p>
            <a:pPr algn="r"/>
            <a:r>
              <a:rPr lang="es-MX" sz="1800" dirty="0"/>
              <a:t>Profesor:</a:t>
            </a:r>
          </a:p>
          <a:p>
            <a:pPr algn="r"/>
            <a:r>
              <a:rPr lang="es-MX" sz="1800" dirty="0"/>
              <a:t>Dr.  J. Octavio Gutiérrez García</a:t>
            </a:r>
          </a:p>
          <a:p>
            <a:pPr algn="r"/>
            <a:endParaRPr lang="es-MX" sz="1800" dirty="0"/>
          </a:p>
          <a:p>
            <a:pPr algn="r"/>
            <a:r>
              <a:rPr lang="es-MX" sz="1800" dirty="0"/>
              <a:t>octavio.gutierrez@itam.mx</a:t>
            </a:r>
          </a:p>
        </p:txBody>
      </p:sp>
      <p:pic>
        <p:nvPicPr>
          <p:cNvPr id="8" name="Picture 6" descr="5 Razones para utilizar Django como framework de desarrollo web | by Irving  Aguilar | Medium">
            <a:extLst>
              <a:ext uri="{FF2B5EF4-FFF2-40B4-BE49-F238E27FC236}">
                <a16:creationId xmlns:a16="http://schemas.microsoft.com/office/drawing/2014/main" id="{6898298F-F494-4145-A44F-F0F062FBF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93" y="308840"/>
            <a:ext cx="2129472" cy="7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F48EADC1-8C44-4328-8714-77046BCB5C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265056"/>
            <a:ext cx="2215655" cy="8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3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39952" y="692696"/>
            <a:ext cx="2200288" cy="1143000"/>
          </a:xfrm>
        </p:spPr>
        <p:txBody>
          <a:bodyPr>
            <a:noAutofit/>
          </a:bodyPr>
          <a:lstStyle/>
          <a:p>
            <a:r>
              <a:rPr lang="es-MX" sz="10000" dirty="0">
                <a:sym typeface="Symbol"/>
              </a:rPr>
              <a:t> </a:t>
            </a:r>
            <a:endParaRPr lang="es-MX" sz="10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03648" y="3789040"/>
            <a:ext cx="7498080" cy="4800600"/>
          </a:xfrm>
        </p:spPr>
        <p:txBody>
          <a:bodyPr>
            <a:normAutofit/>
          </a:bodyPr>
          <a:lstStyle/>
          <a:p>
            <a:r>
              <a:rPr lang="es-MX" sz="2400" dirty="0"/>
              <a:t>Operadores</a:t>
            </a:r>
          </a:p>
          <a:p>
            <a:r>
              <a:rPr lang="es-MX" sz="2400" dirty="0"/>
              <a:t>Estructuras de control</a:t>
            </a:r>
          </a:p>
          <a:p>
            <a:pPr lvl="1"/>
            <a:r>
              <a:rPr lang="es-MX" sz="2400" dirty="0"/>
              <a:t>Condiciones</a:t>
            </a:r>
          </a:p>
          <a:p>
            <a:pPr lvl="1"/>
            <a:r>
              <a:rPr lang="es-MX" sz="2400" dirty="0"/>
              <a:t>Ciclos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41" y="3573016"/>
            <a:ext cx="3563888" cy="314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://www.javatpoint.com/images/javascript/javascrip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6496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virusyantivirus.com/wp-content/uploads/2013/01/jav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5" r="26478"/>
          <a:stretch/>
        </p:blipFill>
        <p:spPr bwMode="auto">
          <a:xfrm>
            <a:off x="6228184" y="250900"/>
            <a:ext cx="1654203" cy="27578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7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125139" y="447781"/>
            <a:ext cx="5305530" cy="1464196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s-MX" sz="2600" dirty="0"/>
              <a:t>Lenguaje script de la WEB, interpretado en tiempo de ejecución (en lugar de ser compilado).</a:t>
            </a:r>
          </a:p>
        </p:txBody>
      </p:sp>
      <p:pic>
        <p:nvPicPr>
          <p:cNvPr id="2050" name="Picture 2" descr="http://www.javatpoint.com/images/javascript/javascrip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30" y="279778"/>
            <a:ext cx="1955553" cy="19555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ancouvercreative.com/wp-content/uploads/2012/07/browser-compatibil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01507">
            <a:off x="6422745" y="5324251"/>
            <a:ext cx="2771414" cy="7918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2 Marcador de contenido"/>
          <p:cNvSpPr txBox="1">
            <a:spLocks/>
          </p:cNvSpPr>
          <p:nvPr/>
        </p:nvSpPr>
        <p:spPr>
          <a:xfrm>
            <a:off x="1148886" y="5733256"/>
            <a:ext cx="5721902" cy="7689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Font typeface="Wingdings 2"/>
              <a:buNone/>
            </a:pPr>
            <a:r>
              <a:rPr lang="es-MX" sz="2800" dirty="0"/>
              <a:t>Compatible con múltiples navegadores</a:t>
            </a:r>
            <a:endParaRPr lang="es-ES" sz="2400" dirty="0"/>
          </a:p>
        </p:txBody>
      </p:sp>
      <p:pic>
        <p:nvPicPr>
          <p:cNvPr id="2054" name="Picture 6" descr="http://2.bp.blogspot.com/-FaMTALQw7DM/TluiOO3F1HI/AAAAAAAAA8k/TKEAg8e3dGY/s1600/html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26" y="4005064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927153" y="4298902"/>
            <a:ext cx="51125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600" dirty="0"/>
              <a:t>Se puede insertar en páginas HTML. </a:t>
            </a:r>
          </a:p>
        </p:txBody>
      </p:sp>
      <p:sp>
        <p:nvSpPr>
          <p:cNvPr id="6" name="5 Rectángulo"/>
          <p:cNvSpPr/>
          <p:nvPr/>
        </p:nvSpPr>
        <p:spPr>
          <a:xfrm>
            <a:off x="1148886" y="2852599"/>
            <a:ext cx="604867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 indent="0" algn="r">
              <a:buFont typeface="Wingdings 2"/>
              <a:buNone/>
            </a:pPr>
            <a:r>
              <a:rPr lang="es-MX" sz="2600" dirty="0"/>
              <a:t>Utilizado del lado del cliente</a:t>
            </a:r>
          </a:p>
        </p:txBody>
      </p:sp>
      <p:pic>
        <p:nvPicPr>
          <p:cNvPr id="2056" name="Picture 8" descr="http://www.muycanal.com/wp-content/uploads/2012/12/client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7" t="7273" r="19611" b="7227"/>
          <a:stretch/>
        </p:blipFill>
        <p:spPr bwMode="auto">
          <a:xfrm>
            <a:off x="7335781" y="2381598"/>
            <a:ext cx="1407880" cy="14344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815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9897" y="315344"/>
            <a:ext cx="7818072" cy="1143000"/>
          </a:xfrm>
        </p:spPr>
        <p:txBody>
          <a:bodyPr>
            <a:noAutofit/>
          </a:bodyPr>
          <a:lstStyle/>
          <a:p>
            <a:r>
              <a:rPr lang="es-MX" sz="3500" dirty="0"/>
              <a:t>Introduciendo JavaScript en </a:t>
            </a:r>
            <a:br>
              <a:rPr lang="es-MX" sz="3500" dirty="0"/>
            </a:br>
            <a:r>
              <a:rPr lang="es-MX" sz="3500" dirty="0"/>
              <a:t>documentos HTML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997" y="1916832"/>
            <a:ext cx="772897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1907704" y="3443133"/>
            <a:ext cx="7128792" cy="7200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Picture 4" descr="http://www.l8ds.com/img/html5+css3+javascript+responsive+icon-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4" r="22799"/>
          <a:stretch/>
        </p:blipFill>
        <p:spPr bwMode="auto">
          <a:xfrm>
            <a:off x="7488820" y="4822438"/>
            <a:ext cx="1655180" cy="20288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thewhitelabelagency.com/wp-content/uploads/flags_DD_HTM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822438"/>
            <a:ext cx="1954983" cy="21635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Llamada rectangular redondeada"/>
          <p:cNvSpPr/>
          <p:nvPr/>
        </p:nvSpPr>
        <p:spPr>
          <a:xfrm>
            <a:off x="2684433" y="4660421"/>
            <a:ext cx="2066859" cy="895683"/>
          </a:xfrm>
          <a:prstGeom prst="wedgeRoundRectCallout">
            <a:avLst>
              <a:gd name="adj1" fmla="val -52754"/>
              <a:gd name="adj2" fmla="val -91281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Se pueden insertar scripts en el &lt;</a:t>
            </a:r>
            <a:r>
              <a:rPr lang="es-MX" dirty="0" err="1"/>
              <a:t>body</a:t>
            </a:r>
            <a:r>
              <a:rPr lang="es-MX" dirty="0"/>
              <a:t>&gt; o &lt;head&gt;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1095911" y="6529536"/>
            <a:ext cx="1623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dirty="0"/>
              <a:t>JavascriptMiscellaneous</a:t>
            </a:r>
          </a:p>
        </p:txBody>
      </p:sp>
    </p:spTree>
    <p:extLst>
      <p:ext uri="{BB962C8B-B14F-4D97-AF65-F5344CB8AC3E}">
        <p14:creationId xmlns:p14="http://schemas.microsoft.com/office/powerpoint/2010/main" val="83893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9897" y="315344"/>
            <a:ext cx="7818072" cy="1143000"/>
          </a:xfrm>
        </p:spPr>
        <p:txBody>
          <a:bodyPr>
            <a:noAutofit/>
          </a:bodyPr>
          <a:lstStyle/>
          <a:p>
            <a:r>
              <a:rPr lang="es-MX" sz="3500" dirty="0" err="1"/>
              <a:t>Scope</a:t>
            </a:r>
            <a:r>
              <a:rPr lang="es-MX" sz="3500" dirty="0"/>
              <a:t> en </a:t>
            </a:r>
            <a:r>
              <a:rPr lang="es-MX" sz="3500" dirty="0" err="1"/>
              <a:t>Javascript</a:t>
            </a:r>
            <a:endParaRPr lang="es-MX" sz="35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8F1EA8-0CF0-43D0-AEB5-332389E0820B}"/>
              </a:ext>
            </a:extLst>
          </p:cNvPr>
          <p:cNvSpPr/>
          <p:nvPr/>
        </p:nvSpPr>
        <p:spPr>
          <a:xfrm>
            <a:off x="1907704" y="1756184"/>
            <a:ext cx="2664296" cy="10081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MX" b="1" dirty="0">
                <a:ln/>
                <a:solidFill>
                  <a:schemeClr val="accent3"/>
                </a:solidFill>
              </a:rPr>
              <a:t>variable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CA0C42D-A989-45A0-A371-6CB8EC6ED948}"/>
              </a:ext>
            </a:extLst>
          </p:cNvPr>
          <p:cNvSpPr/>
          <p:nvPr/>
        </p:nvSpPr>
        <p:spPr>
          <a:xfrm>
            <a:off x="1907704" y="3240664"/>
            <a:ext cx="2664296" cy="10081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MX" b="1" i="1" dirty="0" err="1">
                <a:ln/>
                <a:solidFill>
                  <a:schemeClr val="accent6">
                    <a:lumMod val="75000"/>
                  </a:schemeClr>
                </a:solidFill>
              </a:rPr>
              <a:t>var</a:t>
            </a:r>
            <a:r>
              <a:rPr lang="es-MX" b="1" dirty="0">
                <a:ln/>
                <a:solidFill>
                  <a:schemeClr val="accent3"/>
                </a:solidFill>
              </a:rPr>
              <a:t> variable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7F7E298-0046-4AE9-B410-6F82F1FE7569}"/>
              </a:ext>
            </a:extLst>
          </p:cNvPr>
          <p:cNvSpPr/>
          <p:nvPr/>
        </p:nvSpPr>
        <p:spPr>
          <a:xfrm>
            <a:off x="1898824" y="4725144"/>
            <a:ext cx="2664296" cy="10081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MX" b="1" i="1" dirty="0" err="1">
                <a:ln/>
                <a:solidFill>
                  <a:schemeClr val="accent6">
                    <a:lumMod val="75000"/>
                  </a:schemeClr>
                </a:solidFill>
              </a:rPr>
              <a:t>let</a:t>
            </a:r>
            <a:r>
              <a:rPr lang="es-MX" b="1" dirty="0">
                <a:ln/>
                <a:solidFill>
                  <a:schemeClr val="accent3"/>
                </a:solidFill>
              </a:rPr>
              <a:t> variable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4E21DAB-E9A5-4E5E-875D-CCC66CFDF35F}"/>
              </a:ext>
            </a:extLst>
          </p:cNvPr>
          <p:cNvSpPr/>
          <p:nvPr/>
        </p:nvSpPr>
        <p:spPr>
          <a:xfrm>
            <a:off x="4788024" y="4725144"/>
            <a:ext cx="2664296" cy="10081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MX" b="1" dirty="0">
                <a:ln/>
                <a:solidFill>
                  <a:schemeClr val="accent3"/>
                </a:solidFill>
              </a:rPr>
              <a:t>bloque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91B0ED4-FD5B-4EE6-AE44-C7F441D32F53}"/>
              </a:ext>
            </a:extLst>
          </p:cNvPr>
          <p:cNvSpPr/>
          <p:nvPr/>
        </p:nvSpPr>
        <p:spPr>
          <a:xfrm>
            <a:off x="4788024" y="3240664"/>
            <a:ext cx="2664296" cy="10081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MX" b="1" dirty="0">
                <a:ln/>
                <a:solidFill>
                  <a:schemeClr val="accent3"/>
                </a:solidFill>
              </a:rPr>
              <a:t>función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36C64D8-C9DF-4832-9E4D-557F2FC6BA48}"/>
              </a:ext>
            </a:extLst>
          </p:cNvPr>
          <p:cNvSpPr/>
          <p:nvPr/>
        </p:nvSpPr>
        <p:spPr>
          <a:xfrm>
            <a:off x="4788024" y="1737436"/>
            <a:ext cx="2664296" cy="10081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MX" b="1" dirty="0">
                <a:ln/>
                <a:solidFill>
                  <a:schemeClr val="accent3"/>
                </a:solidFill>
              </a:rPr>
              <a:t>global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5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9897" y="315344"/>
            <a:ext cx="7818072" cy="1143000"/>
          </a:xfrm>
        </p:spPr>
        <p:txBody>
          <a:bodyPr>
            <a:noAutofit/>
          </a:bodyPr>
          <a:lstStyle/>
          <a:p>
            <a:r>
              <a:rPr lang="es-MX" sz="3500" dirty="0"/>
              <a:t>Introduciendo JavaScript en </a:t>
            </a:r>
            <a:br>
              <a:rPr lang="es-MX" sz="3500" dirty="0"/>
            </a:br>
            <a:r>
              <a:rPr lang="es-MX" sz="3500" dirty="0"/>
              <a:t>documentos HTML</a:t>
            </a:r>
          </a:p>
        </p:txBody>
      </p:sp>
      <p:pic>
        <p:nvPicPr>
          <p:cNvPr id="10" name="Picture 4" descr="http://www.l8ds.com/img/html5+css3+javascript+responsive+icon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4" r="22799"/>
          <a:stretch/>
        </p:blipFill>
        <p:spPr bwMode="auto">
          <a:xfrm>
            <a:off x="7488820" y="4822438"/>
            <a:ext cx="1655180" cy="20288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1095911" y="6529536"/>
            <a:ext cx="1623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dirty="0"/>
              <a:t>JavascriptMiscellaneous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9B29D1-F489-4AFC-A358-103DF9E77E33}"/>
              </a:ext>
            </a:extLst>
          </p:cNvPr>
          <p:cNvSpPr txBox="1"/>
          <p:nvPr/>
        </p:nvSpPr>
        <p:spPr>
          <a:xfrm>
            <a:off x="1475656" y="1905060"/>
            <a:ext cx="67687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const</a:t>
            </a:r>
            <a:r>
              <a:rPr lang="en-US" dirty="0"/>
              <a:t> </a:t>
            </a:r>
            <a:r>
              <a:rPr lang="en-US" dirty="0" err="1"/>
              <a:t>all_parameters</a:t>
            </a:r>
            <a:r>
              <a:rPr lang="en-US" dirty="0"/>
              <a:t> = </a:t>
            </a:r>
            <a:r>
              <a:rPr lang="en-US" b="1" dirty="0" err="1">
                <a:solidFill>
                  <a:srgbClr val="0070C0"/>
                </a:solidFill>
              </a:rPr>
              <a:t>window.location.search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document.write</a:t>
            </a:r>
            <a:r>
              <a:rPr lang="en-US" dirty="0"/>
              <a:t>("</a:t>
            </a:r>
            <a:r>
              <a:rPr lang="en-US" dirty="0" err="1"/>
              <a:t>Estos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parametros</a:t>
            </a:r>
            <a:r>
              <a:rPr lang="en-US" dirty="0"/>
              <a:t>:"+ </a:t>
            </a:r>
            <a:r>
              <a:rPr lang="en-US" dirty="0" err="1"/>
              <a:t>all_parameters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const</a:t>
            </a:r>
            <a:r>
              <a:rPr lang="en-US" dirty="0"/>
              <a:t> </a:t>
            </a:r>
            <a:r>
              <a:rPr lang="en-US" dirty="0" err="1"/>
              <a:t>urlParams</a:t>
            </a:r>
            <a:r>
              <a:rPr lang="en-US" dirty="0"/>
              <a:t> = new </a:t>
            </a:r>
            <a:r>
              <a:rPr lang="en-US" b="1" dirty="0" err="1">
                <a:solidFill>
                  <a:srgbClr val="0070C0"/>
                </a:solidFill>
              </a:rPr>
              <a:t>URLSearchParams</a:t>
            </a:r>
            <a:r>
              <a:rPr lang="en-US" dirty="0"/>
              <a:t>(all_parameters);</a:t>
            </a:r>
          </a:p>
          <a:p>
            <a:endParaRPr lang="en-US" dirty="0"/>
          </a:p>
          <a:p>
            <a:r>
              <a:rPr lang="en-US" dirty="0"/>
              <a:t>const </a:t>
            </a:r>
            <a:r>
              <a:rPr lang="en-US" dirty="0" err="1"/>
              <a:t>nombre</a:t>
            </a:r>
            <a:r>
              <a:rPr lang="en-US" dirty="0"/>
              <a:t> = </a:t>
            </a:r>
            <a:r>
              <a:rPr lang="en-US" dirty="0" err="1"/>
              <a:t>urlParams.get</a:t>
            </a:r>
            <a:r>
              <a:rPr lang="en-US" dirty="0"/>
              <a:t>(“</a:t>
            </a:r>
            <a:r>
              <a:rPr lang="en-US" dirty="0" err="1"/>
              <a:t>nombre</a:t>
            </a:r>
            <a:r>
              <a:rPr lang="en-US" dirty="0"/>
              <a:t>”);</a:t>
            </a:r>
          </a:p>
          <a:p>
            <a:r>
              <a:rPr lang="en-US" b="1" dirty="0">
                <a:solidFill>
                  <a:srgbClr val="0070C0"/>
                </a:solidFill>
              </a:rPr>
              <a:t>console.log</a:t>
            </a:r>
            <a:r>
              <a:rPr lang="en-US" dirty="0"/>
              <a:t>(nombre);</a:t>
            </a:r>
          </a:p>
          <a:p>
            <a:endParaRPr lang="en-US" dirty="0"/>
          </a:p>
          <a:p>
            <a:r>
              <a:rPr lang="en-US" dirty="0"/>
              <a:t>document.write("Este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:"+ </a:t>
            </a:r>
            <a:r>
              <a:rPr lang="en-US" dirty="0" err="1"/>
              <a:t>nombre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0061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Haciendo referencia </a:t>
            </a:r>
            <a:br>
              <a:rPr lang="es-MX" dirty="0"/>
            </a:br>
            <a:r>
              <a:rPr lang="es-MX" dirty="0"/>
              <a:t>a elementos de HTML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31640" y="1593371"/>
            <a:ext cx="8424936" cy="48006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US" sz="3000" dirty="0"/>
              <a:t>DOM (</a:t>
            </a:r>
            <a:r>
              <a:rPr lang="en-US" sz="3000" b="1" dirty="0"/>
              <a:t>D</a:t>
            </a:r>
            <a:r>
              <a:rPr lang="en-US" sz="3000" dirty="0"/>
              <a:t>ocument </a:t>
            </a:r>
            <a:r>
              <a:rPr lang="en-US" sz="3000" b="1" dirty="0"/>
              <a:t>O</a:t>
            </a:r>
            <a:r>
              <a:rPr lang="en-US" sz="3000" dirty="0"/>
              <a:t>bject </a:t>
            </a:r>
            <a:r>
              <a:rPr lang="en-US" sz="3000" b="1" dirty="0"/>
              <a:t>M</a:t>
            </a:r>
            <a:r>
              <a:rPr lang="en-US" sz="3000" dirty="0"/>
              <a:t>odel)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err="1"/>
              <a:t>Estándar</a:t>
            </a:r>
            <a:r>
              <a:rPr lang="en-US" sz="2400" dirty="0"/>
              <a:t> </a:t>
            </a:r>
            <a:r>
              <a:rPr lang="en-US" sz="2400" dirty="0" err="1"/>
              <a:t>oficial</a:t>
            </a:r>
            <a:r>
              <a:rPr lang="en-US" sz="2400" dirty="0"/>
              <a:t> de W3C para acceder a </a:t>
            </a:r>
            <a:r>
              <a:rPr lang="en-US" sz="2400" dirty="0" err="1"/>
              <a:t>elementos</a:t>
            </a:r>
            <a:r>
              <a:rPr lang="en-US" sz="2400" dirty="0"/>
              <a:t> HTML</a:t>
            </a:r>
            <a:endParaRPr lang="es-MX" sz="2400" dirty="0"/>
          </a:p>
        </p:txBody>
      </p:sp>
      <p:sp>
        <p:nvSpPr>
          <p:cNvPr id="4" name="3 Rectángulo"/>
          <p:cNvSpPr/>
          <p:nvPr/>
        </p:nvSpPr>
        <p:spPr>
          <a:xfrm>
            <a:off x="1547664" y="3212976"/>
            <a:ext cx="6624736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2400" b="1" dirty="0"/>
              <a:t>document.write()</a:t>
            </a:r>
          </a:p>
          <a:p>
            <a:r>
              <a:rPr lang="es-MX" sz="2400" b="1" dirty="0"/>
              <a:t>document.getElementById("</a:t>
            </a:r>
            <a:r>
              <a:rPr lang="es-MX" sz="2400" b="1" i="1" dirty="0"/>
              <a:t>id</a:t>
            </a:r>
            <a:r>
              <a:rPr lang="es-MX" sz="2400" b="1" dirty="0"/>
              <a:t>")</a:t>
            </a:r>
          </a:p>
          <a:p>
            <a:r>
              <a:rPr lang="es-MX" sz="2400" b="1" dirty="0"/>
              <a:t>document.getElementById("</a:t>
            </a:r>
            <a:r>
              <a:rPr lang="es-MX" sz="2400" b="1" i="1" dirty="0"/>
              <a:t>id</a:t>
            </a:r>
            <a:r>
              <a:rPr lang="es-MX" sz="2400" b="1" dirty="0"/>
              <a:t>").innerHTML</a:t>
            </a:r>
          </a:p>
        </p:txBody>
      </p:sp>
      <p:pic>
        <p:nvPicPr>
          <p:cNvPr id="4098" name="Picture 2" descr="http://semanticweb.com/files/2013/07/w3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6" t="10845" r="23863" b="19129"/>
          <a:stretch/>
        </p:blipFill>
        <p:spPr bwMode="auto">
          <a:xfrm>
            <a:off x="7020272" y="4509120"/>
            <a:ext cx="2016224" cy="16087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48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88663" y="117197"/>
            <a:ext cx="7498080" cy="1143000"/>
          </a:xfrm>
        </p:spPr>
        <p:txBody>
          <a:bodyPr/>
          <a:lstStyle/>
          <a:p>
            <a:r>
              <a:rPr lang="es-MX" dirty="0"/>
              <a:t>Variables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35608" y="1100708"/>
            <a:ext cx="7498080" cy="4800600"/>
          </a:xfrm>
        </p:spPr>
        <p:txBody>
          <a:bodyPr>
            <a:normAutofit fontScale="47500" lnSpcReduction="20000"/>
          </a:bodyPr>
          <a:lstStyle/>
          <a:p>
            <a:r>
              <a:rPr lang="es-MX" dirty="0"/>
              <a:t>Constantes y variables</a:t>
            </a:r>
          </a:p>
          <a:p>
            <a:endParaRPr lang="es-MX" dirty="0"/>
          </a:p>
          <a:p>
            <a:endParaRPr lang="es-MX" dirty="0"/>
          </a:p>
          <a:p>
            <a:endParaRPr lang="es-MX" dirty="0">
              <a:solidFill>
                <a:srgbClr val="C00000"/>
              </a:solidFill>
            </a:endParaRPr>
          </a:p>
          <a:p>
            <a:endParaRPr lang="es-MX" dirty="0">
              <a:solidFill>
                <a:srgbClr val="C00000"/>
              </a:solidFill>
            </a:endParaRPr>
          </a:p>
          <a:p>
            <a:endParaRPr lang="es-MX" dirty="0">
              <a:solidFill>
                <a:srgbClr val="C00000"/>
              </a:solidFill>
            </a:endParaRPr>
          </a:p>
          <a:p>
            <a:endParaRPr lang="es-MX" dirty="0">
              <a:solidFill>
                <a:srgbClr val="C00000"/>
              </a:solidFill>
            </a:endParaRPr>
          </a:p>
          <a:p>
            <a:endParaRPr lang="es-MX" dirty="0">
              <a:solidFill>
                <a:srgbClr val="C00000"/>
              </a:solidFill>
            </a:endParaRPr>
          </a:p>
          <a:p>
            <a:r>
              <a:rPr lang="es-MX" dirty="0">
                <a:solidFill>
                  <a:srgbClr val="C00000"/>
                </a:solidFill>
              </a:rPr>
              <a:t>Tipos dinámicos: </a:t>
            </a:r>
            <a:r>
              <a:rPr lang="es-MX" dirty="0"/>
              <a:t>la misma variable puede almacenar diferentes tipos de datos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82296" indent="0">
              <a:buNone/>
            </a:pPr>
            <a:endParaRPr lang="es-MX" dirty="0"/>
          </a:p>
          <a:p>
            <a:r>
              <a:rPr lang="es-MX" dirty="0">
                <a:solidFill>
                  <a:srgbClr val="C00000"/>
                </a:solidFill>
              </a:rPr>
              <a:t>Arrays</a:t>
            </a:r>
          </a:p>
          <a:p>
            <a:endParaRPr lang="es-MX" dirty="0">
              <a:solidFill>
                <a:srgbClr val="C00000"/>
              </a:solidFill>
            </a:endParaRPr>
          </a:p>
          <a:p>
            <a:endParaRPr lang="es-MX" dirty="0">
              <a:solidFill>
                <a:srgbClr val="C00000"/>
              </a:solidFill>
            </a:endParaRPr>
          </a:p>
          <a:p>
            <a:endParaRPr lang="es-MX" dirty="0">
              <a:solidFill>
                <a:srgbClr val="C00000"/>
              </a:solidFill>
            </a:endParaRPr>
          </a:p>
          <a:p>
            <a:pPr marL="82296" indent="0">
              <a:buNone/>
            </a:pPr>
            <a:r>
              <a:rPr lang="es-MX" dirty="0">
                <a:solidFill>
                  <a:srgbClr val="C00000"/>
                </a:solidFill>
              </a:rPr>
              <a:t> 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3 Rectángulo"/>
          <p:cNvSpPr/>
          <p:nvPr/>
        </p:nvSpPr>
        <p:spPr>
          <a:xfrm>
            <a:off x="3596083" y="1407110"/>
            <a:ext cx="2776118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C00000"/>
                </a:solidFill>
              </a:rPr>
              <a:t>const</a:t>
            </a:r>
            <a:r>
              <a:rPr lang="es-MX" b="1" dirty="0">
                <a:solidFill>
                  <a:srgbClr val="C00000"/>
                </a:solidFill>
              </a:rPr>
              <a:t> </a:t>
            </a:r>
            <a:r>
              <a:rPr lang="es-MX" dirty="0"/>
              <a:t>pi = 3.14;</a:t>
            </a:r>
            <a:br>
              <a:rPr lang="es-MX" dirty="0"/>
            </a:br>
            <a:r>
              <a:rPr lang="es-MX" dirty="0" err="1"/>
              <a:t>person</a:t>
            </a:r>
            <a:r>
              <a:rPr lang="es-MX" dirty="0"/>
              <a:t> = “Juan </a:t>
            </a:r>
            <a:r>
              <a:rPr lang="es-MX" dirty="0" err="1"/>
              <a:t>Perez</a:t>
            </a:r>
            <a:r>
              <a:rPr lang="es-MX" dirty="0"/>
              <a:t>";</a:t>
            </a:r>
          </a:p>
          <a:p>
            <a:r>
              <a:rPr lang="es-MX" b="1" dirty="0" err="1">
                <a:solidFill>
                  <a:srgbClr val="C00000"/>
                </a:solidFill>
              </a:rPr>
              <a:t>var</a:t>
            </a:r>
            <a:r>
              <a:rPr lang="es-MX" b="1" dirty="0">
                <a:solidFill>
                  <a:srgbClr val="C00000"/>
                </a:solidFill>
              </a:rPr>
              <a:t> </a:t>
            </a:r>
            <a:r>
              <a:rPr lang="es-MX" dirty="0" err="1"/>
              <a:t>person</a:t>
            </a:r>
            <a:r>
              <a:rPr lang="es-MX" dirty="0"/>
              <a:t> = “Juan </a:t>
            </a:r>
            <a:r>
              <a:rPr lang="es-MX" dirty="0" err="1"/>
              <a:t>Perez</a:t>
            </a:r>
            <a:r>
              <a:rPr lang="es-MX" dirty="0"/>
              <a:t>";</a:t>
            </a:r>
          </a:p>
          <a:p>
            <a:r>
              <a:rPr lang="es-MX" b="1" dirty="0" err="1">
                <a:solidFill>
                  <a:srgbClr val="C00000"/>
                </a:solidFill>
              </a:rPr>
              <a:t>let</a:t>
            </a:r>
            <a:r>
              <a:rPr lang="es-MX" b="1" dirty="0">
                <a:solidFill>
                  <a:srgbClr val="C00000"/>
                </a:solidFill>
              </a:rPr>
              <a:t> </a:t>
            </a:r>
            <a:r>
              <a:rPr lang="es-MX" dirty="0" err="1"/>
              <a:t>person</a:t>
            </a:r>
            <a:r>
              <a:rPr lang="es-MX" dirty="0"/>
              <a:t> = “Juan </a:t>
            </a:r>
            <a:r>
              <a:rPr lang="es-MX" dirty="0" err="1"/>
              <a:t>Perez</a:t>
            </a:r>
            <a:r>
              <a:rPr lang="es-MX" dirty="0"/>
              <a:t>";</a:t>
            </a:r>
          </a:p>
        </p:txBody>
      </p:sp>
      <p:sp>
        <p:nvSpPr>
          <p:cNvPr id="5" name="4 Rectángulo"/>
          <p:cNvSpPr/>
          <p:nvPr/>
        </p:nvSpPr>
        <p:spPr>
          <a:xfrm>
            <a:off x="2651313" y="3501008"/>
            <a:ext cx="45720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var x;               //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definida</a:t>
            </a:r>
            <a:br>
              <a:rPr lang="en-US" dirty="0"/>
            </a:br>
            <a:r>
              <a:rPr lang="en-US" dirty="0"/>
              <a:t>x = 5;              //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es un </a:t>
            </a:r>
            <a:r>
              <a:rPr lang="en-US" dirty="0" err="1"/>
              <a:t>número</a:t>
            </a:r>
            <a:endParaRPr lang="en-US" dirty="0"/>
          </a:p>
          <a:p>
            <a:r>
              <a:rPr lang="en-US" dirty="0"/>
              <a:t>x = “Juan”;       //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String</a:t>
            </a:r>
            <a:endParaRPr lang="es-MX" dirty="0"/>
          </a:p>
        </p:txBody>
      </p:sp>
      <p:sp>
        <p:nvSpPr>
          <p:cNvPr id="6" name="5 Rectángulo"/>
          <p:cNvSpPr/>
          <p:nvPr/>
        </p:nvSpPr>
        <p:spPr>
          <a:xfrm>
            <a:off x="1573581" y="5057506"/>
            <a:ext cx="228600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var cars=new </a:t>
            </a:r>
            <a:r>
              <a:rPr lang="en-US" dirty="0">
                <a:solidFill>
                  <a:srgbClr val="C00000"/>
                </a:solidFill>
              </a:rPr>
              <a:t>Array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cars[0]="Saab";</a:t>
            </a:r>
            <a:br>
              <a:rPr lang="en-US" dirty="0"/>
            </a:br>
            <a:r>
              <a:rPr lang="en-US" dirty="0"/>
              <a:t>cars[1]="Volvo";</a:t>
            </a:r>
            <a:br>
              <a:rPr lang="en-US" dirty="0"/>
            </a:br>
            <a:r>
              <a:rPr lang="en-US" dirty="0"/>
              <a:t>cars[2]="BMW";</a:t>
            </a:r>
            <a:endParaRPr lang="es-MX" dirty="0"/>
          </a:p>
        </p:txBody>
      </p:sp>
      <p:sp>
        <p:nvSpPr>
          <p:cNvPr id="7" name="6 Rectángulo"/>
          <p:cNvSpPr/>
          <p:nvPr/>
        </p:nvSpPr>
        <p:spPr>
          <a:xfrm>
            <a:off x="4499992" y="5057506"/>
            <a:ext cx="428675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var cars=new </a:t>
            </a:r>
            <a:r>
              <a:rPr lang="en-US" dirty="0">
                <a:solidFill>
                  <a:srgbClr val="C00000"/>
                </a:solidFill>
              </a:rPr>
              <a:t>Array</a:t>
            </a:r>
            <a:r>
              <a:rPr lang="en-US" dirty="0"/>
              <a:t>("Saab","Volvo","BMW");</a:t>
            </a:r>
            <a:endParaRPr lang="es-MX" dirty="0"/>
          </a:p>
        </p:txBody>
      </p:sp>
      <p:sp>
        <p:nvSpPr>
          <p:cNvPr id="8" name="7 Rectángulo"/>
          <p:cNvSpPr/>
          <p:nvPr/>
        </p:nvSpPr>
        <p:spPr>
          <a:xfrm>
            <a:off x="4499992" y="5888503"/>
            <a:ext cx="337675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var cars=["</a:t>
            </a:r>
            <a:r>
              <a:rPr lang="en-US" dirty="0" err="1"/>
              <a:t>Saab","Volvo","BMW</a:t>
            </a:r>
            <a:r>
              <a:rPr lang="en-US" dirty="0"/>
              <a:t>"]; </a:t>
            </a:r>
            <a:endParaRPr lang="es-MX" dirty="0"/>
          </a:p>
        </p:txBody>
      </p:sp>
      <p:pic>
        <p:nvPicPr>
          <p:cNvPr id="9" name="Picture 2" descr="http://www.javatpoint.com/images/javascript/javascript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47" y="282421"/>
            <a:ext cx="2278719" cy="22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04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638"/>
            <a:ext cx="2488320" cy="1143000"/>
          </a:xfrm>
        </p:spPr>
        <p:txBody>
          <a:bodyPr/>
          <a:lstStyle/>
          <a:p>
            <a:r>
              <a:rPr lang="es-MX" dirty="0"/>
              <a:t>Funciones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20861" y="1606608"/>
            <a:ext cx="7498080" cy="48006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s-MX" sz="2000" dirty="0"/>
              <a:t> &lt;script&gt;</a:t>
            </a:r>
          </a:p>
          <a:p>
            <a:pPr marL="82296" indent="0">
              <a:buNone/>
            </a:pPr>
            <a:r>
              <a:rPr lang="es-MX" sz="2000" dirty="0"/>
              <a:t>	</a:t>
            </a:r>
            <a:r>
              <a:rPr lang="es-MX" sz="2000" b="1" dirty="0" err="1">
                <a:solidFill>
                  <a:srgbClr val="FF0000"/>
                </a:solidFill>
              </a:rPr>
              <a:t>function</a:t>
            </a:r>
            <a:r>
              <a:rPr lang="es-MX" sz="2000" dirty="0"/>
              <a:t> </a:t>
            </a:r>
            <a:r>
              <a:rPr lang="es-MX" sz="2000" dirty="0" err="1"/>
              <a:t>changeText</a:t>
            </a:r>
            <a:r>
              <a:rPr lang="es-MX" sz="2000" dirty="0"/>
              <a:t>(</a:t>
            </a:r>
            <a:r>
              <a:rPr lang="es-MX" sz="2000" dirty="0" err="1"/>
              <a:t>elementId</a:t>
            </a:r>
            <a:r>
              <a:rPr lang="es-MX" sz="2000" dirty="0"/>
              <a:t>) {</a:t>
            </a:r>
          </a:p>
          <a:p>
            <a:pPr marL="82296" indent="0">
              <a:buNone/>
            </a:pPr>
            <a:r>
              <a:rPr lang="es-MX" sz="2000" dirty="0"/>
              <a:t>                </a:t>
            </a:r>
            <a:r>
              <a:rPr lang="es-MX" sz="2000" dirty="0" err="1"/>
              <a:t>var</a:t>
            </a:r>
            <a:r>
              <a:rPr lang="es-MX" sz="2000" dirty="0"/>
              <a:t> </a:t>
            </a:r>
            <a:r>
              <a:rPr lang="es-MX" sz="2000" dirty="0" err="1"/>
              <a:t>element</a:t>
            </a:r>
            <a:r>
              <a:rPr lang="es-MX" sz="2000" dirty="0"/>
              <a:t>=</a:t>
            </a:r>
            <a:r>
              <a:rPr lang="es-MX" sz="2000" b="1" dirty="0">
                <a:solidFill>
                  <a:srgbClr val="FF0000"/>
                </a:solidFill>
              </a:rPr>
              <a:t>document.getElementById</a:t>
            </a:r>
            <a:r>
              <a:rPr lang="es-MX" sz="2000" dirty="0"/>
              <a:t>(elementId);</a:t>
            </a:r>
          </a:p>
          <a:p>
            <a:pPr marL="82296" indent="0">
              <a:buNone/>
            </a:pPr>
            <a:r>
              <a:rPr lang="es-MX" sz="2000" dirty="0"/>
              <a:t>                </a:t>
            </a:r>
            <a:r>
              <a:rPr lang="es-MX" sz="2000" dirty="0" err="1"/>
              <a:t>element.</a:t>
            </a:r>
            <a:r>
              <a:rPr lang="es-MX" sz="2000" b="1" dirty="0" err="1">
                <a:solidFill>
                  <a:srgbClr val="FF0000"/>
                </a:solidFill>
              </a:rPr>
              <a:t>innerHTML</a:t>
            </a:r>
            <a:r>
              <a:rPr lang="es-MX" sz="2000" dirty="0"/>
              <a:t>="12345678910“;</a:t>
            </a:r>
          </a:p>
          <a:p>
            <a:pPr marL="82296" indent="0">
              <a:buNone/>
            </a:pPr>
            <a:r>
              <a:rPr lang="es-MX" sz="2000" dirty="0"/>
              <a:t>            }            </a:t>
            </a:r>
          </a:p>
          <a:p>
            <a:pPr marL="82296" indent="0">
              <a:buNone/>
            </a:pPr>
            <a:r>
              <a:rPr lang="es-MX" sz="2000" dirty="0"/>
              <a:t>&lt;/script&gt; </a:t>
            </a:r>
          </a:p>
        </p:txBody>
      </p:sp>
      <p:sp>
        <p:nvSpPr>
          <p:cNvPr id="4" name="3 Llamada rectangular redondeada"/>
          <p:cNvSpPr/>
          <p:nvPr/>
        </p:nvSpPr>
        <p:spPr>
          <a:xfrm>
            <a:off x="3887924" y="3525319"/>
            <a:ext cx="2304256" cy="1381559"/>
          </a:xfrm>
          <a:prstGeom prst="wedgeRoundRectCallout">
            <a:avLst>
              <a:gd name="adj1" fmla="val -92308"/>
              <a:gd name="adj2" fmla="val -4325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Normalmente las funciones se agregan en el head o al final del documento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403648" y="5877272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&lt;input type="button" value="change" </a:t>
            </a:r>
            <a:r>
              <a:rPr lang="en-US" b="1" dirty="0">
                <a:solidFill>
                  <a:srgbClr val="FF0000"/>
                </a:solidFill>
              </a:rPr>
              <a:t>onclick</a:t>
            </a:r>
            <a:r>
              <a:rPr lang="en-US" dirty="0"/>
              <a:t>="</a:t>
            </a:r>
            <a:r>
              <a:rPr lang="en-US" dirty="0" err="1"/>
              <a:t>changeText</a:t>
            </a:r>
            <a:r>
              <a:rPr lang="en-US" dirty="0"/>
              <a:t>("one");" /&gt;</a:t>
            </a:r>
            <a:endParaRPr lang="es-MX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65104"/>
            <a:ext cx="2016224" cy="137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6444208" y="3674392"/>
            <a:ext cx="2586364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 err="1"/>
              <a:t>myFunction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   var x=5;</a:t>
            </a:r>
            <a:br>
              <a:rPr lang="en-US" dirty="0"/>
            </a:br>
            <a:r>
              <a:rPr lang="en-US" dirty="0"/>
              <a:t>       </a:t>
            </a:r>
            <a:r>
              <a:rPr lang="en-US" b="1" dirty="0">
                <a:solidFill>
                  <a:srgbClr val="C00000"/>
                </a:solidFill>
              </a:rPr>
              <a:t>return</a:t>
            </a:r>
            <a:r>
              <a:rPr lang="en-US" dirty="0"/>
              <a:t> x;</a:t>
            </a:r>
            <a:br>
              <a:rPr lang="en-US" dirty="0"/>
            </a:br>
            <a:r>
              <a:rPr lang="en-US" dirty="0"/>
              <a:t>}</a:t>
            </a:r>
            <a:endParaRPr lang="es-MX" dirty="0"/>
          </a:p>
        </p:txBody>
      </p:sp>
      <p:pic>
        <p:nvPicPr>
          <p:cNvPr id="8" name="Picture 2" descr="http://www.javatpoint.com/images/javascript/javascrip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216" y="140732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80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Reaccionando a eventos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59632" y="1447800"/>
            <a:ext cx="7884368" cy="4800600"/>
          </a:xfrm>
        </p:spPr>
        <p:txBody>
          <a:bodyPr>
            <a:normAutofit fontScale="92500"/>
          </a:bodyPr>
          <a:lstStyle/>
          <a:p>
            <a:pPr marL="82296" indent="0">
              <a:buNone/>
            </a:pPr>
            <a:r>
              <a:rPr lang="es-MX" sz="2000" dirty="0"/>
              <a:t> &lt;script&gt;</a:t>
            </a:r>
          </a:p>
          <a:p>
            <a:pPr marL="82296" indent="0">
              <a:buNone/>
            </a:pPr>
            <a:r>
              <a:rPr lang="es-MX" sz="2000" dirty="0"/>
              <a:t>            </a:t>
            </a:r>
            <a:r>
              <a:rPr lang="es-MX" sz="2000" b="1" dirty="0" err="1">
                <a:solidFill>
                  <a:srgbClr val="FF0000"/>
                </a:solidFill>
              </a:rPr>
              <a:t>function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/>
              <a:t>changeImage</a:t>
            </a:r>
            <a:r>
              <a:rPr lang="es-MX" sz="2000" dirty="0"/>
              <a:t>() {</a:t>
            </a:r>
          </a:p>
          <a:p>
            <a:pPr marL="82296" indent="0">
              <a:buNone/>
            </a:pPr>
            <a:r>
              <a:rPr lang="es-MX" sz="2000" dirty="0"/>
              <a:t>                </a:t>
            </a:r>
            <a:r>
              <a:rPr lang="es-MX" sz="2000" dirty="0" err="1"/>
              <a:t>element</a:t>
            </a:r>
            <a:r>
              <a:rPr lang="es-MX" sz="2000" dirty="0"/>
              <a:t> = </a:t>
            </a:r>
            <a:r>
              <a:rPr lang="es-MX" sz="2000" b="1" dirty="0" err="1"/>
              <a:t>document.getElementById</a:t>
            </a:r>
            <a:r>
              <a:rPr lang="es-MX" sz="2000" dirty="0"/>
              <a:t>("</a:t>
            </a:r>
            <a:r>
              <a:rPr lang="es-MX" sz="2000" b="1" dirty="0" err="1">
                <a:solidFill>
                  <a:srgbClr val="FF0000"/>
                </a:solidFill>
              </a:rPr>
              <a:t>myimage</a:t>
            </a:r>
            <a:r>
              <a:rPr lang="es-MX" sz="2000" dirty="0"/>
              <a:t>")</a:t>
            </a:r>
          </a:p>
          <a:p>
            <a:pPr marL="82296" indent="0">
              <a:buNone/>
            </a:pPr>
            <a:r>
              <a:rPr lang="es-MX" sz="2000" dirty="0"/>
              <a:t>                </a:t>
            </a:r>
            <a:r>
              <a:rPr lang="es-MX" sz="2000" dirty="0" err="1"/>
              <a:t>if</a:t>
            </a:r>
            <a:r>
              <a:rPr lang="es-MX" sz="2000" dirty="0"/>
              <a:t> (element.src.match("</a:t>
            </a:r>
            <a:r>
              <a:rPr lang="es-MX" sz="2000" dirty="0" err="1"/>
              <a:t>down</a:t>
            </a:r>
            <a:r>
              <a:rPr lang="es-MX" sz="2000" dirty="0"/>
              <a:t>")) {</a:t>
            </a:r>
          </a:p>
          <a:p>
            <a:pPr marL="82296" indent="0">
              <a:buNone/>
            </a:pPr>
            <a:r>
              <a:rPr lang="es-MX" sz="2000" dirty="0"/>
              <a:t>                    </a:t>
            </a:r>
            <a:r>
              <a:rPr lang="es-MX" sz="2000" dirty="0" err="1"/>
              <a:t>element.src</a:t>
            </a:r>
            <a:r>
              <a:rPr lang="es-MX" sz="2000" dirty="0"/>
              <a:t> = "IMAGES/up.jpg";</a:t>
            </a:r>
          </a:p>
          <a:p>
            <a:pPr marL="82296" indent="0">
              <a:buNone/>
            </a:pPr>
            <a:r>
              <a:rPr lang="es-MX" sz="2000" dirty="0"/>
              <a:t>                } </a:t>
            </a:r>
            <a:r>
              <a:rPr lang="es-MX" sz="2000" dirty="0" err="1"/>
              <a:t>else</a:t>
            </a:r>
            <a:r>
              <a:rPr lang="es-MX" sz="2000" dirty="0"/>
              <a:t> {</a:t>
            </a:r>
          </a:p>
          <a:p>
            <a:pPr marL="82296" indent="0">
              <a:buNone/>
            </a:pPr>
            <a:r>
              <a:rPr lang="es-MX" sz="2000" dirty="0"/>
              <a:t>                    </a:t>
            </a:r>
            <a:r>
              <a:rPr lang="es-MX" sz="2000" dirty="0" err="1"/>
              <a:t>element.src</a:t>
            </a:r>
            <a:r>
              <a:rPr lang="es-MX" sz="2000" dirty="0"/>
              <a:t> = "IMAGES/down.jpg";</a:t>
            </a:r>
          </a:p>
          <a:p>
            <a:pPr marL="82296" indent="0">
              <a:buNone/>
            </a:pPr>
            <a:r>
              <a:rPr lang="es-MX" sz="2000" dirty="0"/>
              <a:t>                }</a:t>
            </a:r>
          </a:p>
          <a:p>
            <a:pPr marL="82296" indent="0">
              <a:buNone/>
            </a:pPr>
            <a:r>
              <a:rPr lang="es-MX" sz="2000" dirty="0"/>
              <a:t>            }</a:t>
            </a:r>
          </a:p>
          <a:p>
            <a:pPr marL="82296" indent="0">
              <a:buNone/>
            </a:pPr>
            <a:r>
              <a:rPr lang="es-MX" sz="2000" dirty="0"/>
              <a:t>  &lt;/script&gt; </a:t>
            </a:r>
          </a:p>
          <a:p>
            <a:pPr marL="82296" indent="0">
              <a:buNone/>
            </a:pPr>
            <a:endParaRPr lang="es-MX" sz="2000" dirty="0"/>
          </a:p>
          <a:p>
            <a:pPr marL="82296" indent="0">
              <a:buNone/>
            </a:pPr>
            <a:endParaRPr lang="es-MX" sz="2000" dirty="0"/>
          </a:p>
          <a:p>
            <a:pPr marL="82296" indent="0">
              <a:buNone/>
            </a:pPr>
            <a:r>
              <a:rPr lang="es-MX" sz="2000" dirty="0"/>
              <a:t> &lt;</a:t>
            </a:r>
            <a:r>
              <a:rPr lang="es-MX" sz="2000" dirty="0" err="1"/>
              <a:t>img</a:t>
            </a:r>
            <a:r>
              <a:rPr lang="es-MX" sz="2000" dirty="0"/>
              <a:t> id="</a:t>
            </a:r>
            <a:r>
              <a:rPr lang="es-MX" sz="2000" b="1" dirty="0" err="1">
                <a:solidFill>
                  <a:srgbClr val="FF0000"/>
                </a:solidFill>
              </a:rPr>
              <a:t>myimage</a:t>
            </a:r>
            <a:r>
              <a:rPr lang="es-MX" sz="2000" dirty="0"/>
              <a:t>" </a:t>
            </a:r>
            <a:r>
              <a:rPr lang="es-MX" sz="2000" dirty="0" err="1"/>
              <a:t>onclick</a:t>
            </a:r>
            <a:r>
              <a:rPr lang="es-MX" sz="2000" dirty="0"/>
              <a:t>="</a:t>
            </a:r>
            <a:r>
              <a:rPr lang="es-MX" sz="2000" b="1" dirty="0" err="1">
                <a:solidFill>
                  <a:srgbClr val="FF0000"/>
                </a:solidFill>
              </a:rPr>
              <a:t>changeImage</a:t>
            </a:r>
            <a:r>
              <a:rPr lang="es-MX" sz="2000" b="1" dirty="0">
                <a:solidFill>
                  <a:srgbClr val="FF0000"/>
                </a:solidFill>
              </a:rPr>
              <a:t>()</a:t>
            </a:r>
            <a:r>
              <a:rPr lang="es-MX" sz="2000" dirty="0"/>
              <a:t>" </a:t>
            </a:r>
            <a:r>
              <a:rPr lang="es-MX" sz="2000" dirty="0" err="1"/>
              <a:t>src</a:t>
            </a:r>
            <a:r>
              <a:rPr lang="es-MX" sz="2000" dirty="0"/>
              <a:t>="IMAGES/down.jpg" &gt;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90" y="2780928"/>
            <a:ext cx="2604106" cy="289445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25" y="2780928"/>
            <a:ext cx="2604105" cy="2894458"/>
          </a:xfrm>
          <a:prstGeom prst="rect">
            <a:avLst/>
          </a:prstGeom>
        </p:spPr>
      </p:pic>
      <p:sp>
        <p:nvSpPr>
          <p:cNvPr id="6" name="5 Llamada rectangular redondeada"/>
          <p:cNvSpPr/>
          <p:nvPr/>
        </p:nvSpPr>
        <p:spPr>
          <a:xfrm>
            <a:off x="7164526" y="1170372"/>
            <a:ext cx="1583938" cy="612648"/>
          </a:xfrm>
          <a:prstGeom prst="wedgeRoundRectCallout">
            <a:avLst>
              <a:gd name="adj1" fmla="val -135830"/>
              <a:gd name="adj2" fmla="val 117289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Referencia a elemento</a:t>
            </a:r>
          </a:p>
        </p:txBody>
      </p:sp>
      <p:sp>
        <p:nvSpPr>
          <p:cNvPr id="7" name="6 Llamada rectangular redondeada"/>
          <p:cNvSpPr/>
          <p:nvPr/>
        </p:nvSpPr>
        <p:spPr>
          <a:xfrm>
            <a:off x="3563888" y="4243129"/>
            <a:ext cx="1872208" cy="1251818"/>
          </a:xfrm>
          <a:prstGeom prst="wedgeRoundRectCallout">
            <a:avLst>
              <a:gd name="adj1" fmla="val 26062"/>
              <a:gd name="adj2" fmla="val 74276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Funciones</a:t>
            </a:r>
          </a:p>
          <a:p>
            <a:pPr algn="ctr"/>
            <a:r>
              <a:rPr lang="es-MX" dirty="0"/>
              <a:t>en los eventos de los componentes</a:t>
            </a:r>
          </a:p>
        </p:txBody>
      </p:sp>
    </p:spTree>
    <p:extLst>
      <p:ext uri="{BB962C8B-B14F-4D97-AF65-F5344CB8AC3E}">
        <p14:creationId xmlns:p14="http://schemas.microsoft.com/office/powerpoint/2010/main" val="228600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JSON: Objetos en JavaScript </a:t>
            </a:r>
            <a:br>
              <a:rPr lang="es-MX" dirty="0"/>
            </a:b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92598" y="1106486"/>
            <a:ext cx="8203937" cy="5562873"/>
          </a:xfrm>
        </p:spPr>
        <p:txBody>
          <a:bodyPr>
            <a:normAutofit fontScale="25000" lnSpcReduction="20000"/>
          </a:bodyPr>
          <a:lstStyle/>
          <a:p>
            <a:pPr marL="82296" indent="0">
              <a:buNone/>
            </a:pPr>
            <a:r>
              <a:rPr lang="es-MX" sz="8000" dirty="0"/>
              <a:t>&lt;p&gt;</a:t>
            </a:r>
          </a:p>
          <a:p>
            <a:pPr marL="82296" indent="0">
              <a:buNone/>
            </a:pPr>
            <a:r>
              <a:rPr lang="es-MX" sz="8000" dirty="0"/>
              <a:t>	</a:t>
            </a:r>
            <a:r>
              <a:rPr lang="es-MX" sz="8000" dirty="0" err="1"/>
              <a:t>Name</a:t>
            </a:r>
            <a:r>
              <a:rPr lang="es-MX" sz="8000" dirty="0"/>
              <a:t>: &lt;</a:t>
            </a:r>
            <a:r>
              <a:rPr lang="es-MX" sz="8000" dirty="0" err="1"/>
              <a:t>span</a:t>
            </a:r>
            <a:r>
              <a:rPr lang="es-MX" sz="8000" dirty="0"/>
              <a:t> id = “</a:t>
            </a:r>
            <a:r>
              <a:rPr lang="es-MX" sz="8000" dirty="0" err="1"/>
              <a:t>aName</a:t>
            </a:r>
            <a:r>
              <a:rPr lang="es-MX" sz="8000" dirty="0"/>
              <a:t>"&gt;    &lt;/</a:t>
            </a:r>
            <a:r>
              <a:rPr lang="es-MX" sz="8000" dirty="0" err="1"/>
              <a:t>span</a:t>
            </a:r>
            <a:r>
              <a:rPr lang="es-MX" sz="8000" dirty="0"/>
              <a:t>&gt; &lt;</a:t>
            </a:r>
            <a:r>
              <a:rPr lang="es-MX" sz="8000" dirty="0" err="1"/>
              <a:t>br</a:t>
            </a:r>
            <a:r>
              <a:rPr lang="es-MX" sz="8000" dirty="0"/>
              <a:t>/&gt; </a:t>
            </a:r>
          </a:p>
          <a:p>
            <a:pPr marL="82296" indent="0">
              <a:buNone/>
            </a:pPr>
            <a:r>
              <a:rPr lang="es-MX" sz="8000" dirty="0"/>
              <a:t>	</a:t>
            </a:r>
            <a:r>
              <a:rPr lang="es-MX" sz="8000" dirty="0" err="1"/>
              <a:t>Year</a:t>
            </a:r>
            <a:r>
              <a:rPr lang="es-MX" sz="8000" dirty="0"/>
              <a:t>: &lt;</a:t>
            </a:r>
            <a:r>
              <a:rPr lang="es-MX" sz="8000" dirty="0" err="1"/>
              <a:t>span</a:t>
            </a:r>
            <a:r>
              <a:rPr lang="es-MX" sz="8000" dirty="0"/>
              <a:t> id = “</a:t>
            </a:r>
            <a:r>
              <a:rPr lang="es-MX" sz="8000" dirty="0" err="1"/>
              <a:t>aYear</a:t>
            </a:r>
            <a:r>
              <a:rPr lang="es-MX" sz="8000" dirty="0"/>
              <a:t>"&gt;    &lt;/</a:t>
            </a:r>
            <a:r>
              <a:rPr lang="es-MX" sz="8000" dirty="0" err="1"/>
              <a:t>span</a:t>
            </a:r>
            <a:r>
              <a:rPr lang="es-MX" sz="8000" dirty="0"/>
              <a:t>&gt; &lt;</a:t>
            </a:r>
            <a:r>
              <a:rPr lang="es-MX" sz="8000" dirty="0" err="1"/>
              <a:t>br</a:t>
            </a:r>
            <a:r>
              <a:rPr lang="es-MX" sz="8000" dirty="0"/>
              <a:t>/&gt; </a:t>
            </a:r>
          </a:p>
          <a:p>
            <a:pPr marL="82296" indent="0">
              <a:buNone/>
            </a:pPr>
            <a:r>
              <a:rPr lang="es-MX" sz="8000" dirty="0"/>
              <a:t>&lt;/p&gt; </a:t>
            </a:r>
          </a:p>
          <a:p>
            <a:pPr marL="82296" indent="0">
              <a:buNone/>
            </a:pPr>
            <a:r>
              <a:rPr lang="es-MX" sz="8000" dirty="0"/>
              <a:t>&lt;script&gt;</a:t>
            </a:r>
          </a:p>
          <a:p>
            <a:pPr marL="82296" indent="0">
              <a:buNone/>
            </a:pPr>
            <a:r>
              <a:rPr lang="es-MX" sz="8000" b="1" dirty="0" err="1">
                <a:solidFill>
                  <a:srgbClr val="C00000"/>
                </a:solidFill>
              </a:rPr>
              <a:t>var</a:t>
            </a:r>
            <a:r>
              <a:rPr lang="es-MX" sz="8000" b="1" dirty="0">
                <a:solidFill>
                  <a:srgbClr val="C00000"/>
                </a:solidFill>
              </a:rPr>
              <a:t> </a:t>
            </a:r>
            <a:r>
              <a:rPr lang="es-MX" sz="8000" b="1" dirty="0" err="1">
                <a:solidFill>
                  <a:srgbClr val="C00000"/>
                </a:solidFill>
              </a:rPr>
              <a:t>anObject</a:t>
            </a:r>
            <a:r>
              <a:rPr lang="es-MX" sz="8000" b="1" dirty="0">
                <a:solidFill>
                  <a:srgbClr val="C00000"/>
                </a:solidFill>
              </a:rPr>
              <a:t>= {</a:t>
            </a:r>
          </a:p>
          <a:p>
            <a:pPr marL="82296" indent="0">
              <a:buNone/>
            </a:pPr>
            <a:r>
              <a:rPr lang="es-MX" sz="8000" b="1" dirty="0">
                <a:solidFill>
                  <a:srgbClr val="C00000"/>
                </a:solidFill>
              </a:rPr>
              <a:t>	name:"Smith",</a:t>
            </a:r>
          </a:p>
          <a:p>
            <a:pPr marL="82296" indent="0">
              <a:buNone/>
            </a:pPr>
            <a:r>
              <a:rPr lang="es-MX" sz="8000" b="1" dirty="0">
                <a:solidFill>
                  <a:srgbClr val="C00000"/>
                </a:solidFill>
              </a:rPr>
              <a:t>	year:1984};</a:t>
            </a:r>
          </a:p>
          <a:p>
            <a:pPr marL="82296" indent="0">
              <a:buNone/>
            </a:pPr>
            <a:endParaRPr lang="es-MX" sz="8000" dirty="0"/>
          </a:p>
          <a:p>
            <a:pPr marL="82296" indent="0">
              <a:buNone/>
            </a:pPr>
            <a:r>
              <a:rPr lang="es-MX" sz="8000" dirty="0"/>
              <a:t>document.getElementById(“aName”).</a:t>
            </a:r>
            <a:r>
              <a:rPr lang="es-MX" sz="8000" dirty="0" err="1"/>
              <a:t>innerHTML</a:t>
            </a:r>
            <a:r>
              <a:rPr lang="es-MX" sz="8000" dirty="0"/>
              <a:t> = anObject</a:t>
            </a:r>
            <a:r>
              <a:rPr lang="es-MX" sz="8000" b="1" dirty="0">
                <a:solidFill>
                  <a:srgbClr val="C00000"/>
                </a:solidFill>
              </a:rPr>
              <a:t>.</a:t>
            </a:r>
            <a:r>
              <a:rPr lang="es-MX" sz="8000" dirty="0"/>
              <a:t>name;</a:t>
            </a:r>
          </a:p>
          <a:p>
            <a:pPr marL="82296" indent="0">
              <a:buNone/>
            </a:pPr>
            <a:r>
              <a:rPr lang="es-MX" sz="8000" dirty="0"/>
              <a:t>document.getElementById(“aYear”).</a:t>
            </a:r>
            <a:r>
              <a:rPr lang="es-MX" sz="8000" dirty="0" err="1"/>
              <a:t>innerHTML</a:t>
            </a:r>
            <a:r>
              <a:rPr lang="es-MX" sz="8000" dirty="0"/>
              <a:t> = </a:t>
            </a:r>
            <a:r>
              <a:rPr lang="es-MX" sz="8000" dirty="0" err="1"/>
              <a:t>anObject</a:t>
            </a:r>
            <a:r>
              <a:rPr lang="es-MX" sz="8000" b="1" dirty="0" err="1">
                <a:solidFill>
                  <a:srgbClr val="C00000"/>
                </a:solidFill>
              </a:rPr>
              <a:t>.</a:t>
            </a:r>
            <a:r>
              <a:rPr lang="es-MX" sz="8000" dirty="0" err="1"/>
              <a:t>year</a:t>
            </a:r>
            <a:r>
              <a:rPr lang="es-MX" sz="8000" dirty="0"/>
              <a:t>;</a:t>
            </a:r>
          </a:p>
          <a:p>
            <a:pPr marL="82296" indent="0">
              <a:buNone/>
            </a:pPr>
            <a:endParaRPr lang="es-MX" sz="8000" dirty="0"/>
          </a:p>
          <a:p>
            <a:pPr marL="82296" indent="0">
              <a:buNone/>
            </a:pPr>
            <a:r>
              <a:rPr lang="es-MX" sz="8000" dirty="0" err="1"/>
              <a:t>var</a:t>
            </a:r>
            <a:r>
              <a:rPr lang="es-MX" sz="8000" dirty="0"/>
              <a:t> </a:t>
            </a:r>
            <a:r>
              <a:rPr lang="es-MX" sz="8000" dirty="0" err="1"/>
              <a:t>person</a:t>
            </a:r>
            <a:r>
              <a:rPr lang="es-MX" sz="8000" dirty="0"/>
              <a:t> = new </a:t>
            </a:r>
            <a:r>
              <a:rPr lang="es-MX" sz="8000" b="1" dirty="0" err="1">
                <a:solidFill>
                  <a:srgbClr val="C00000"/>
                </a:solidFill>
              </a:rPr>
              <a:t>Object</a:t>
            </a:r>
            <a:r>
              <a:rPr lang="es-MX" sz="8000" b="1" dirty="0">
                <a:solidFill>
                  <a:srgbClr val="C00000"/>
                </a:solidFill>
              </a:rPr>
              <a:t>();</a:t>
            </a:r>
          </a:p>
          <a:p>
            <a:pPr marL="82296" indent="0">
              <a:buNone/>
            </a:pPr>
            <a:r>
              <a:rPr lang="es-MX" sz="8000" dirty="0" err="1"/>
              <a:t>person.</a:t>
            </a:r>
            <a:r>
              <a:rPr lang="es-MX" sz="8000" b="1" dirty="0" err="1">
                <a:solidFill>
                  <a:srgbClr val="C00000"/>
                </a:solidFill>
              </a:rPr>
              <a:t>firstName</a:t>
            </a:r>
            <a:r>
              <a:rPr lang="es-MX" sz="8000" b="1" dirty="0">
                <a:solidFill>
                  <a:srgbClr val="C00000"/>
                </a:solidFill>
              </a:rPr>
              <a:t> </a:t>
            </a:r>
            <a:r>
              <a:rPr lang="es-MX" sz="8000" dirty="0"/>
              <a:t>= "Juan";</a:t>
            </a:r>
          </a:p>
          <a:p>
            <a:pPr marL="82296" indent="0">
              <a:buNone/>
            </a:pPr>
            <a:r>
              <a:rPr lang="es-MX" sz="8000" dirty="0" err="1"/>
              <a:t>person.</a:t>
            </a:r>
            <a:r>
              <a:rPr lang="es-MX" sz="8000" b="1" dirty="0" err="1">
                <a:solidFill>
                  <a:srgbClr val="C00000"/>
                </a:solidFill>
              </a:rPr>
              <a:t>age</a:t>
            </a:r>
            <a:r>
              <a:rPr lang="es-MX" sz="8000" b="1" dirty="0">
                <a:solidFill>
                  <a:srgbClr val="C00000"/>
                </a:solidFill>
              </a:rPr>
              <a:t> </a:t>
            </a:r>
            <a:r>
              <a:rPr lang="es-MX" sz="8000" dirty="0"/>
              <a:t>= 50;</a:t>
            </a:r>
          </a:p>
          <a:p>
            <a:pPr marL="82296" indent="0">
              <a:buNone/>
            </a:pPr>
            <a:r>
              <a:rPr lang="es-MX" sz="8000" dirty="0"/>
              <a:t>document.write(</a:t>
            </a:r>
            <a:r>
              <a:rPr lang="es-MX" sz="8000" dirty="0" err="1"/>
              <a:t>person.</a:t>
            </a:r>
            <a:r>
              <a:rPr lang="es-MX" sz="8000" b="1" dirty="0" err="1">
                <a:solidFill>
                  <a:srgbClr val="C00000"/>
                </a:solidFill>
              </a:rPr>
              <a:t>firstName</a:t>
            </a:r>
            <a:r>
              <a:rPr lang="es-MX" sz="8000" b="1" dirty="0">
                <a:solidFill>
                  <a:srgbClr val="C00000"/>
                </a:solidFill>
              </a:rPr>
              <a:t> </a:t>
            </a:r>
            <a:r>
              <a:rPr lang="es-MX" sz="8000" dirty="0"/>
              <a:t>+ " </a:t>
            </a:r>
            <a:r>
              <a:rPr lang="es-MX" sz="8000" dirty="0" err="1"/>
              <a:t>is</a:t>
            </a:r>
            <a:r>
              <a:rPr lang="es-MX" sz="8000" dirty="0"/>
              <a:t> " + </a:t>
            </a:r>
            <a:r>
              <a:rPr lang="es-MX" sz="8000" dirty="0" err="1"/>
              <a:t>person.</a:t>
            </a:r>
            <a:r>
              <a:rPr lang="es-MX" sz="8000" b="1" dirty="0" err="1">
                <a:solidFill>
                  <a:srgbClr val="C00000"/>
                </a:solidFill>
              </a:rPr>
              <a:t>age</a:t>
            </a:r>
            <a:r>
              <a:rPr lang="es-MX" sz="8000" dirty="0"/>
              <a:t> + " </a:t>
            </a:r>
            <a:r>
              <a:rPr lang="es-MX" sz="8000" dirty="0" err="1"/>
              <a:t>years</a:t>
            </a:r>
            <a:r>
              <a:rPr lang="es-MX" sz="8000" dirty="0"/>
              <a:t> </a:t>
            </a:r>
            <a:r>
              <a:rPr lang="es-MX" sz="8000" dirty="0" err="1"/>
              <a:t>old</a:t>
            </a:r>
            <a:r>
              <a:rPr lang="es-MX" sz="8000" dirty="0"/>
              <a:t>.");</a:t>
            </a:r>
          </a:p>
          <a:p>
            <a:pPr marL="82296" indent="0">
              <a:buNone/>
            </a:pPr>
            <a:r>
              <a:rPr lang="es-MX" sz="8000" dirty="0"/>
              <a:t>&lt;/script&gt;</a:t>
            </a:r>
          </a:p>
          <a:p>
            <a:pPr marL="82296" indent="0">
              <a:buNone/>
            </a:pPr>
            <a:endParaRPr lang="es-MX" sz="1800" dirty="0"/>
          </a:p>
        </p:txBody>
      </p:sp>
      <p:pic>
        <p:nvPicPr>
          <p:cNvPr id="7170" name="Picture 2" descr="https://encrypted-tbn0.gstatic.com/images?q=tbn:ANd9GcTPBvbxkKroWmrb-3TOU7UlgYiBwbEfW1OujVTRpO7-bhBnOeS5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640"/>
            <a:ext cx="1835695" cy="18356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6495663" y="3284984"/>
            <a:ext cx="219501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dirty="0"/>
              <a:t>anObject.</a:t>
            </a:r>
            <a:r>
              <a:rPr lang="es-MX" b="1" dirty="0">
                <a:solidFill>
                  <a:srgbClr val="C00000"/>
                </a:solidFill>
              </a:rPr>
              <a:t>name</a:t>
            </a:r>
            <a:r>
              <a:rPr lang="es-MX" dirty="0"/>
              <a:t>;</a:t>
            </a:r>
            <a:br>
              <a:rPr lang="es-MX" dirty="0"/>
            </a:br>
            <a:r>
              <a:rPr lang="es-MX" dirty="0"/>
              <a:t>anObject</a:t>
            </a:r>
            <a:r>
              <a:rPr lang="es-MX" b="1" dirty="0">
                <a:solidFill>
                  <a:srgbClr val="C00000"/>
                </a:solidFill>
              </a:rPr>
              <a:t>["</a:t>
            </a:r>
            <a:r>
              <a:rPr lang="es-MX" b="1" dirty="0" err="1">
                <a:solidFill>
                  <a:srgbClr val="C00000"/>
                </a:solidFill>
              </a:rPr>
              <a:t>name</a:t>
            </a:r>
            <a:r>
              <a:rPr lang="es-MX" b="1" dirty="0">
                <a:solidFill>
                  <a:srgbClr val="C00000"/>
                </a:solidFill>
              </a:rPr>
              <a:t>"]; </a:t>
            </a:r>
          </a:p>
        </p:txBody>
      </p:sp>
    </p:spTree>
    <p:extLst>
      <p:ext uri="{BB962C8B-B14F-4D97-AF65-F5344CB8AC3E}">
        <p14:creationId xmlns:p14="http://schemas.microsoft.com/office/powerpoint/2010/main" val="16741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Etiquetas HTML</a:t>
            </a:r>
          </a:p>
        </p:txBody>
      </p:sp>
      <p:pic>
        <p:nvPicPr>
          <p:cNvPr id="1026" name="Picture 2" descr="http://www.educadictos.com/wp-content/uploads/2013/06/File-Adobe-Dreamweaver-HTML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52936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763688" y="1556792"/>
            <a:ext cx="489654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&lt;!DOCTYPE </a:t>
            </a:r>
            <a:r>
              <a:rPr lang="pt-BR" b="1" dirty="0" err="1">
                <a:solidFill>
                  <a:srgbClr val="C00000"/>
                </a:solidFill>
              </a:rPr>
              <a:t>html</a:t>
            </a:r>
            <a:r>
              <a:rPr lang="pt-BR" b="1" dirty="0">
                <a:solidFill>
                  <a:srgbClr val="C00000"/>
                </a:solidFill>
              </a:rPr>
              <a:t>&gt;</a:t>
            </a:r>
          </a:p>
          <a:p>
            <a:r>
              <a:rPr lang="pt-BR" b="1" dirty="0">
                <a:solidFill>
                  <a:srgbClr val="C00000"/>
                </a:solidFill>
              </a:rPr>
              <a:t>&lt;html&gt;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b="1" dirty="0">
                <a:solidFill>
                  <a:srgbClr val="0070C0"/>
                </a:solidFill>
              </a:rPr>
              <a:t>&lt;head&gt;</a:t>
            </a:r>
          </a:p>
          <a:p>
            <a:pPr lvl="1"/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	        &lt;meta charset="UTF-8"&gt;</a:t>
            </a:r>
          </a:p>
          <a:p>
            <a:pPr lvl="1"/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	        &lt;title&gt;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	            Mi primer </a:t>
            </a:r>
            <a:r>
              <a:rPr lang="en-US" b="1" dirty="0" err="1">
                <a:solidFill>
                  <a:srgbClr val="C00000"/>
                </a:solidFill>
              </a:rPr>
              <a:t>página</a:t>
            </a:r>
            <a:r>
              <a:rPr lang="en-US" b="1" dirty="0">
                <a:solidFill>
                  <a:srgbClr val="C00000"/>
                </a:solidFill>
              </a:rPr>
              <a:t> web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	        &lt;/title&gt;</a:t>
            </a:r>
          </a:p>
          <a:p>
            <a:pPr lvl="1"/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b="1" dirty="0">
                <a:solidFill>
                  <a:srgbClr val="0070C0"/>
                </a:solidFill>
              </a:rPr>
              <a:t>&lt;/head&gt;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b="1" dirty="0">
                <a:solidFill>
                  <a:srgbClr val="0070C0"/>
                </a:solidFill>
              </a:rPr>
              <a:t>&lt;body&gt;</a:t>
            </a:r>
          </a:p>
          <a:p>
            <a:r>
              <a:rPr lang="en-US" b="1" dirty="0">
                <a:solidFill>
                  <a:srgbClr val="C00000"/>
                </a:solidFill>
              </a:rPr>
              <a:t>		...</a:t>
            </a:r>
          </a:p>
          <a:p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b="1" dirty="0">
                <a:solidFill>
                  <a:srgbClr val="0070C0"/>
                </a:solidFill>
              </a:rPr>
              <a:t>&lt;/body&gt;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pt-BR" b="1" dirty="0">
                <a:solidFill>
                  <a:srgbClr val="C00000"/>
                </a:solidFill>
              </a:rPr>
              <a:t>&lt;/html&gt;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76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JSON: Objetos en JavaScript </a:t>
            </a:r>
            <a:br>
              <a:rPr lang="es-MX" dirty="0"/>
            </a:b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87624" y="1628800"/>
            <a:ext cx="8203937" cy="4050706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s-MX" sz="2000" dirty="0"/>
              <a:t>&lt;script&gt;</a:t>
            </a:r>
          </a:p>
          <a:p>
            <a:pPr marL="82296" indent="0">
              <a:buNone/>
            </a:pPr>
            <a:r>
              <a:rPr lang="es-MX" sz="2000" dirty="0"/>
              <a:t>   </a:t>
            </a:r>
            <a:r>
              <a:rPr lang="es-MX" sz="2000" dirty="0" err="1"/>
              <a:t>var</a:t>
            </a:r>
            <a:r>
              <a:rPr lang="es-MX" sz="2000" dirty="0"/>
              <a:t> </a:t>
            </a:r>
            <a:r>
              <a:rPr lang="es-MX" sz="2000" dirty="0" err="1"/>
              <a:t>person</a:t>
            </a:r>
            <a:r>
              <a:rPr lang="es-MX" sz="2000" dirty="0"/>
              <a:t> = new </a:t>
            </a:r>
            <a:r>
              <a:rPr lang="es-MX" sz="2000" dirty="0" err="1"/>
              <a:t>Object</a:t>
            </a:r>
            <a:r>
              <a:rPr lang="es-MX" sz="2000" dirty="0"/>
              <a:t>();</a:t>
            </a:r>
          </a:p>
          <a:p>
            <a:pPr marL="82296" indent="0">
              <a:buNone/>
            </a:pPr>
            <a:r>
              <a:rPr lang="es-MX" sz="2000" dirty="0"/>
              <a:t>   </a:t>
            </a:r>
            <a:r>
              <a:rPr lang="es-MX" sz="2000" dirty="0" err="1"/>
              <a:t>person.firstName</a:t>
            </a:r>
            <a:r>
              <a:rPr lang="es-MX" sz="2000" dirty="0"/>
              <a:t> = "Juan";</a:t>
            </a:r>
          </a:p>
          <a:p>
            <a:pPr marL="82296" indent="0">
              <a:buNone/>
            </a:pPr>
            <a:r>
              <a:rPr lang="es-MX" sz="2000" dirty="0"/>
              <a:t>   </a:t>
            </a:r>
            <a:r>
              <a:rPr lang="es-MX" sz="2000" dirty="0" err="1"/>
              <a:t>person.age</a:t>
            </a:r>
            <a:r>
              <a:rPr lang="es-MX" sz="2000" dirty="0"/>
              <a:t> = 50;</a:t>
            </a:r>
          </a:p>
          <a:p>
            <a:pPr marL="82296" indent="0">
              <a:buNone/>
            </a:pPr>
            <a:r>
              <a:rPr lang="es-MX" sz="2000" b="1" dirty="0">
                <a:solidFill>
                  <a:srgbClr val="C00000"/>
                </a:solidFill>
              </a:rPr>
              <a:t>   </a:t>
            </a:r>
            <a:r>
              <a:rPr lang="es-MX" sz="2000" b="1" dirty="0" err="1">
                <a:solidFill>
                  <a:srgbClr val="C00000"/>
                </a:solidFill>
              </a:rPr>
              <a:t>person.aMethod</a:t>
            </a:r>
            <a:r>
              <a:rPr lang="es-MX" sz="2000" b="1" dirty="0">
                <a:solidFill>
                  <a:srgbClr val="C00000"/>
                </a:solidFill>
              </a:rPr>
              <a:t> = </a:t>
            </a:r>
            <a:r>
              <a:rPr lang="es-MX" sz="2000" b="1" dirty="0" err="1">
                <a:solidFill>
                  <a:srgbClr val="C00000"/>
                </a:solidFill>
              </a:rPr>
              <a:t>function</a:t>
            </a:r>
            <a:r>
              <a:rPr lang="es-MX" sz="2000" b="1" dirty="0">
                <a:solidFill>
                  <a:srgbClr val="C00000"/>
                </a:solidFill>
              </a:rPr>
              <a:t>(x){</a:t>
            </a:r>
          </a:p>
          <a:p>
            <a:pPr marL="82296" indent="0">
              <a:buNone/>
            </a:pPr>
            <a:r>
              <a:rPr lang="es-MX" sz="2000" b="1" dirty="0">
                <a:solidFill>
                  <a:srgbClr val="C00000"/>
                </a:solidFill>
              </a:rPr>
              <a:t>       </a:t>
            </a:r>
            <a:r>
              <a:rPr lang="es-MX" sz="2000" b="1" dirty="0" err="1">
                <a:solidFill>
                  <a:srgbClr val="C00000"/>
                </a:solidFill>
              </a:rPr>
              <a:t>person.age</a:t>
            </a:r>
            <a:r>
              <a:rPr lang="es-MX" sz="2000" b="1" dirty="0">
                <a:solidFill>
                  <a:srgbClr val="C00000"/>
                </a:solidFill>
              </a:rPr>
              <a:t> = </a:t>
            </a:r>
            <a:r>
              <a:rPr lang="es-MX" sz="2000" b="1" dirty="0" err="1">
                <a:solidFill>
                  <a:srgbClr val="C00000"/>
                </a:solidFill>
              </a:rPr>
              <a:t>person.age</a:t>
            </a:r>
            <a:r>
              <a:rPr lang="es-MX" sz="2000" b="1" dirty="0">
                <a:solidFill>
                  <a:srgbClr val="C00000"/>
                </a:solidFill>
              </a:rPr>
              <a:t> + x;</a:t>
            </a:r>
          </a:p>
          <a:p>
            <a:pPr marL="82296" indent="0">
              <a:buNone/>
            </a:pPr>
            <a:r>
              <a:rPr lang="es-MX" sz="2000" b="1" dirty="0">
                <a:solidFill>
                  <a:srgbClr val="C00000"/>
                </a:solidFill>
              </a:rPr>
              <a:t>    }</a:t>
            </a:r>
          </a:p>
          <a:p>
            <a:pPr marL="82296" indent="0">
              <a:buNone/>
            </a:pPr>
            <a:r>
              <a:rPr lang="es-MX" sz="2000" dirty="0"/>
              <a:t>   </a:t>
            </a:r>
            <a:r>
              <a:rPr lang="es-MX" sz="2000" dirty="0" err="1"/>
              <a:t>person.</a:t>
            </a:r>
            <a:r>
              <a:rPr lang="es-MX" sz="2000" b="1" dirty="0" err="1">
                <a:solidFill>
                  <a:srgbClr val="C00000"/>
                </a:solidFill>
              </a:rPr>
              <a:t>aMethod</a:t>
            </a:r>
            <a:r>
              <a:rPr lang="es-MX" sz="2000" dirty="0"/>
              <a:t>(3);</a:t>
            </a:r>
          </a:p>
          <a:p>
            <a:pPr marL="82296" indent="0">
              <a:buNone/>
            </a:pPr>
            <a:r>
              <a:rPr lang="es-MX" sz="2000" dirty="0"/>
              <a:t>   </a:t>
            </a:r>
            <a:r>
              <a:rPr lang="es-MX" sz="2000" dirty="0" err="1"/>
              <a:t>document.write</a:t>
            </a:r>
            <a:r>
              <a:rPr lang="es-MX" sz="2000" dirty="0"/>
              <a:t>(</a:t>
            </a:r>
            <a:r>
              <a:rPr lang="es-MX" sz="2000" dirty="0" err="1"/>
              <a:t>person.firstName</a:t>
            </a:r>
            <a:r>
              <a:rPr lang="es-MX" sz="2000" dirty="0"/>
              <a:t> + " </a:t>
            </a:r>
            <a:r>
              <a:rPr lang="es-MX" sz="2000" dirty="0" err="1"/>
              <a:t>is</a:t>
            </a:r>
            <a:r>
              <a:rPr lang="es-MX" sz="2000" dirty="0"/>
              <a:t> " + </a:t>
            </a:r>
            <a:r>
              <a:rPr lang="es-MX" sz="2000" dirty="0" err="1"/>
              <a:t>person.age</a:t>
            </a:r>
            <a:r>
              <a:rPr lang="es-MX" sz="2000" dirty="0"/>
              <a:t> + " </a:t>
            </a:r>
            <a:r>
              <a:rPr lang="es-MX" sz="2000" dirty="0" err="1"/>
              <a:t>years</a:t>
            </a:r>
            <a:r>
              <a:rPr lang="es-MX" sz="2000" dirty="0"/>
              <a:t> </a:t>
            </a:r>
            <a:r>
              <a:rPr lang="es-MX" sz="2000" dirty="0" err="1"/>
              <a:t>old</a:t>
            </a:r>
            <a:r>
              <a:rPr lang="es-MX" sz="2000" dirty="0"/>
              <a:t>.");</a:t>
            </a:r>
          </a:p>
          <a:p>
            <a:pPr marL="82296" indent="0">
              <a:buNone/>
            </a:pPr>
            <a:r>
              <a:rPr lang="es-MX" sz="2000" dirty="0"/>
              <a:t>&lt;/script&gt;</a:t>
            </a:r>
          </a:p>
        </p:txBody>
      </p:sp>
      <p:pic>
        <p:nvPicPr>
          <p:cNvPr id="7170" name="Picture 2" descr="https://encrypted-tbn0.gstatic.com/images?q=tbn:ANd9GcTPBvbxkKroWmrb-3TOU7UlgYiBwbEfW1OujVTRpO7-bhBnOeS5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351341"/>
            <a:ext cx="3024336" cy="30243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9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665"/>
            <a:ext cx="7498080" cy="1143000"/>
          </a:xfrm>
        </p:spPr>
        <p:txBody>
          <a:bodyPr/>
          <a:lstStyle/>
          <a:p>
            <a:r>
              <a:rPr lang="es-MX" dirty="0"/>
              <a:t>Excepciones en JavaScript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83449" y="1052736"/>
            <a:ext cx="7498080" cy="4800600"/>
          </a:xfrm>
        </p:spPr>
        <p:txBody>
          <a:bodyPr>
            <a:normAutofit fontScale="55000" lnSpcReduction="20000"/>
          </a:bodyPr>
          <a:lstStyle/>
          <a:p>
            <a:pPr marL="82296" indent="0">
              <a:buNone/>
            </a:pPr>
            <a:r>
              <a:rPr lang="es-MX" dirty="0"/>
              <a:t>&lt;script&gt;</a:t>
            </a:r>
          </a:p>
          <a:p>
            <a:pPr marL="82296" indent="0">
              <a:buNone/>
            </a:pPr>
            <a:r>
              <a:rPr lang="es-MX" dirty="0" err="1"/>
              <a:t>function</a:t>
            </a:r>
            <a:r>
              <a:rPr lang="es-MX" dirty="0"/>
              <a:t> </a:t>
            </a:r>
            <a:r>
              <a:rPr lang="es-MX" dirty="0" err="1"/>
              <a:t>myFunction</a:t>
            </a:r>
            <a:r>
              <a:rPr lang="es-MX" dirty="0"/>
              <a:t>() {</a:t>
            </a:r>
          </a:p>
          <a:p>
            <a:pPr marL="82296" indent="0">
              <a:buNone/>
            </a:pPr>
            <a:r>
              <a:rPr lang="es-MX" dirty="0"/>
              <a:t>   </a:t>
            </a:r>
            <a:r>
              <a:rPr lang="es-MX" dirty="0" err="1"/>
              <a:t>var</a:t>
            </a:r>
            <a:r>
              <a:rPr lang="es-MX" dirty="0"/>
              <a:t> y = </a:t>
            </a:r>
            <a:r>
              <a:rPr lang="es-MX" dirty="0" err="1"/>
              <a:t>document.getElementById</a:t>
            </a:r>
            <a:r>
              <a:rPr lang="es-MX" dirty="0"/>
              <a:t>("mess");</a:t>
            </a:r>
          </a:p>
          <a:p>
            <a:pPr marL="82296" indent="0">
              <a:buNone/>
            </a:pPr>
            <a:r>
              <a:rPr lang="es-MX" dirty="0"/>
              <a:t>   </a:t>
            </a:r>
            <a:r>
              <a:rPr lang="es-MX" dirty="0" err="1"/>
              <a:t>y.innerHTML</a:t>
            </a:r>
            <a:r>
              <a:rPr lang="es-MX" dirty="0"/>
              <a:t>="";</a:t>
            </a:r>
          </a:p>
          <a:p>
            <a:pPr marL="82296" indent="0">
              <a:buNone/>
            </a:pPr>
            <a:r>
              <a:rPr lang="es-MX" dirty="0"/>
              <a:t>  </a:t>
            </a:r>
            <a:r>
              <a:rPr lang="es-MX" b="1" dirty="0">
                <a:solidFill>
                  <a:srgbClr val="C00000"/>
                </a:solidFill>
              </a:rPr>
              <a:t> try </a:t>
            </a:r>
            <a:r>
              <a:rPr lang="es-MX" dirty="0"/>
              <a:t>{</a:t>
            </a:r>
          </a:p>
          <a:p>
            <a:pPr marL="82296" indent="0">
              <a:buNone/>
            </a:pPr>
            <a:r>
              <a:rPr lang="es-MX" dirty="0"/>
              <a:t>     </a:t>
            </a:r>
            <a:r>
              <a:rPr lang="es-MX" dirty="0" err="1"/>
              <a:t>var</a:t>
            </a:r>
            <a:r>
              <a:rPr lang="es-MX" dirty="0"/>
              <a:t> x  =document.getElementById("demo").value;</a:t>
            </a:r>
          </a:p>
          <a:p>
            <a:pPr marL="82296" indent="0">
              <a:buNone/>
            </a:pPr>
            <a:r>
              <a:rPr lang="es-MX" dirty="0"/>
              <a:t>     </a:t>
            </a:r>
            <a:r>
              <a:rPr lang="es-MX" dirty="0" err="1"/>
              <a:t>if</a:t>
            </a:r>
            <a:r>
              <a:rPr lang="es-MX" dirty="0"/>
              <a:t> (x === "")      </a:t>
            </a:r>
            <a:r>
              <a:rPr lang="es-MX" b="1" dirty="0" err="1">
                <a:solidFill>
                  <a:srgbClr val="C00000"/>
                </a:solidFill>
              </a:rPr>
              <a:t>throw</a:t>
            </a:r>
            <a:r>
              <a:rPr lang="es-MX" b="1" dirty="0">
                <a:solidFill>
                  <a:srgbClr val="C00000"/>
                </a:solidFill>
              </a:rPr>
              <a:t> </a:t>
            </a:r>
            <a:r>
              <a:rPr lang="es-MX" dirty="0"/>
              <a:t>"empty";</a:t>
            </a:r>
          </a:p>
          <a:p>
            <a:pPr marL="82296" indent="0">
              <a:buNone/>
            </a:pPr>
            <a:r>
              <a:rPr lang="es-MX" dirty="0"/>
              <a:t>     </a:t>
            </a:r>
            <a:r>
              <a:rPr lang="es-MX" dirty="0" err="1"/>
              <a:t>if</a:t>
            </a:r>
            <a:r>
              <a:rPr lang="es-MX" dirty="0"/>
              <a:t> (isNaN(x))     </a:t>
            </a:r>
            <a:r>
              <a:rPr lang="es-MX" b="1" dirty="0" err="1">
                <a:solidFill>
                  <a:srgbClr val="C00000"/>
                </a:solidFill>
              </a:rPr>
              <a:t>throw</a:t>
            </a:r>
            <a:r>
              <a:rPr lang="es-MX" dirty="0"/>
              <a:t> "</a:t>
            </a:r>
            <a:r>
              <a:rPr lang="es-MX" dirty="0" err="1"/>
              <a:t>not</a:t>
            </a:r>
            <a:r>
              <a:rPr lang="es-MX" dirty="0"/>
              <a:t> a </a:t>
            </a:r>
            <a:r>
              <a:rPr lang="es-MX" dirty="0" err="1"/>
              <a:t>number</a:t>
            </a:r>
            <a:r>
              <a:rPr lang="es-MX" dirty="0"/>
              <a:t>";</a:t>
            </a:r>
          </a:p>
          <a:p>
            <a:pPr marL="82296" indent="0">
              <a:buNone/>
            </a:pPr>
            <a:r>
              <a:rPr lang="es-MX" dirty="0"/>
              <a:t>     </a:t>
            </a:r>
            <a:r>
              <a:rPr lang="es-MX" dirty="0" err="1"/>
              <a:t>if</a:t>
            </a:r>
            <a:r>
              <a:rPr lang="es-MX" dirty="0"/>
              <a:t> (x &gt; 10)         </a:t>
            </a:r>
            <a:r>
              <a:rPr lang="es-MX" b="1" dirty="0" err="1">
                <a:solidFill>
                  <a:srgbClr val="C00000"/>
                </a:solidFill>
              </a:rPr>
              <a:t>throw</a:t>
            </a:r>
            <a:r>
              <a:rPr lang="es-MX" dirty="0"/>
              <a:t> "</a:t>
            </a:r>
            <a:r>
              <a:rPr lang="es-MX" dirty="0" err="1"/>
              <a:t>too</a:t>
            </a:r>
            <a:r>
              <a:rPr lang="es-MX" dirty="0"/>
              <a:t> </a:t>
            </a:r>
            <a:r>
              <a:rPr lang="es-MX" dirty="0" err="1"/>
              <a:t>high</a:t>
            </a:r>
            <a:r>
              <a:rPr lang="es-MX" dirty="0"/>
              <a:t>";</a:t>
            </a:r>
          </a:p>
          <a:p>
            <a:pPr marL="82296" indent="0">
              <a:buNone/>
            </a:pPr>
            <a:r>
              <a:rPr lang="es-MX" dirty="0"/>
              <a:t>     </a:t>
            </a:r>
            <a:r>
              <a:rPr lang="es-MX" dirty="0" err="1"/>
              <a:t>if</a:t>
            </a:r>
            <a:r>
              <a:rPr lang="es-MX" dirty="0"/>
              <a:t> (x &lt; 5)           </a:t>
            </a:r>
            <a:r>
              <a:rPr lang="es-MX" b="1" dirty="0" err="1">
                <a:solidFill>
                  <a:srgbClr val="C00000"/>
                </a:solidFill>
              </a:rPr>
              <a:t>throw</a:t>
            </a:r>
            <a:r>
              <a:rPr lang="es-MX" b="1" dirty="0">
                <a:solidFill>
                  <a:srgbClr val="C00000"/>
                </a:solidFill>
              </a:rPr>
              <a:t> </a:t>
            </a:r>
            <a:r>
              <a:rPr lang="es-MX" dirty="0"/>
              <a:t>"</a:t>
            </a:r>
            <a:r>
              <a:rPr lang="es-MX" dirty="0" err="1"/>
              <a:t>too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";</a:t>
            </a:r>
          </a:p>
          <a:p>
            <a:pPr marL="82296" indent="0">
              <a:buNone/>
            </a:pPr>
            <a:r>
              <a:rPr lang="es-MX" dirty="0"/>
              <a:t>   } </a:t>
            </a:r>
            <a:r>
              <a:rPr lang="es-MX" b="1" dirty="0">
                <a:solidFill>
                  <a:srgbClr val="C00000"/>
                </a:solidFill>
              </a:rPr>
              <a:t>catch</a:t>
            </a:r>
            <a:r>
              <a:rPr lang="es-MX" dirty="0"/>
              <a:t>(</a:t>
            </a:r>
            <a:r>
              <a:rPr lang="es-MX" b="1" dirty="0" err="1">
                <a:solidFill>
                  <a:srgbClr val="C00000"/>
                </a:solidFill>
              </a:rPr>
              <a:t>err</a:t>
            </a:r>
            <a:r>
              <a:rPr lang="es-MX" dirty="0"/>
              <a:t>) {</a:t>
            </a:r>
          </a:p>
          <a:p>
            <a:pPr marL="82296" indent="0">
              <a:buNone/>
            </a:pPr>
            <a:r>
              <a:rPr lang="es-MX" dirty="0"/>
              <a:t>     </a:t>
            </a:r>
            <a:r>
              <a:rPr lang="es-MX" dirty="0" err="1"/>
              <a:t>y.innerHTML</a:t>
            </a:r>
            <a:r>
              <a:rPr lang="es-MX" dirty="0"/>
              <a:t>="Error: " + </a:t>
            </a:r>
            <a:r>
              <a:rPr lang="es-MX" b="1" dirty="0" err="1">
                <a:solidFill>
                  <a:srgbClr val="C00000"/>
                </a:solidFill>
              </a:rPr>
              <a:t>err</a:t>
            </a:r>
            <a:r>
              <a:rPr lang="es-MX" dirty="0"/>
              <a:t> + ".";</a:t>
            </a:r>
          </a:p>
          <a:p>
            <a:pPr marL="82296" indent="0">
              <a:buNone/>
            </a:pPr>
            <a:r>
              <a:rPr lang="es-MX" dirty="0"/>
              <a:t>   }</a:t>
            </a:r>
          </a:p>
          <a:p>
            <a:pPr marL="82296" indent="0">
              <a:buNone/>
            </a:pPr>
            <a:r>
              <a:rPr lang="es-MX" dirty="0"/>
              <a:t>}</a:t>
            </a:r>
          </a:p>
          <a:p>
            <a:pPr marL="82296" indent="0">
              <a:buNone/>
            </a:pPr>
            <a:r>
              <a:rPr lang="es-MX" dirty="0"/>
              <a:t>&lt;/script&gt;</a:t>
            </a:r>
          </a:p>
          <a:p>
            <a:pPr marL="82296" indent="0">
              <a:buNone/>
            </a:pPr>
            <a:endParaRPr lang="es-MX" dirty="0"/>
          </a:p>
        </p:txBody>
      </p:sp>
      <p:sp>
        <p:nvSpPr>
          <p:cNvPr id="4" name="3 Rectángulo"/>
          <p:cNvSpPr/>
          <p:nvPr/>
        </p:nvSpPr>
        <p:spPr>
          <a:xfrm>
            <a:off x="1187624" y="5661248"/>
            <a:ext cx="6336704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2296" indent="0">
              <a:buNone/>
            </a:pPr>
            <a:r>
              <a:rPr lang="es-MX" sz="1600" dirty="0"/>
              <a:t>&lt;p&gt;</a:t>
            </a:r>
            <a:r>
              <a:rPr lang="es-MX" sz="1600" dirty="0" err="1"/>
              <a:t>Please</a:t>
            </a:r>
            <a:r>
              <a:rPr lang="es-MX" sz="1600" dirty="0"/>
              <a:t> input a </a:t>
            </a:r>
            <a:r>
              <a:rPr lang="es-MX" sz="1600" dirty="0" err="1"/>
              <a:t>number</a:t>
            </a:r>
            <a:r>
              <a:rPr lang="es-MX" sz="1600" dirty="0"/>
              <a:t> </a:t>
            </a:r>
            <a:r>
              <a:rPr lang="es-MX" sz="1600" dirty="0" err="1"/>
              <a:t>between</a:t>
            </a:r>
            <a:r>
              <a:rPr lang="es-MX" sz="1600" dirty="0"/>
              <a:t> 5 and 10:&lt;/p&gt;</a:t>
            </a:r>
          </a:p>
          <a:p>
            <a:pPr marL="82296" indent="0">
              <a:buNone/>
            </a:pPr>
            <a:r>
              <a:rPr lang="es-MX" sz="1600" dirty="0"/>
              <a:t>&lt;input id="demo" </a:t>
            </a:r>
            <a:r>
              <a:rPr lang="es-MX" sz="1600" dirty="0" err="1"/>
              <a:t>type</a:t>
            </a:r>
            <a:r>
              <a:rPr lang="es-MX" sz="1600" dirty="0"/>
              <a:t>="text"&gt;</a:t>
            </a:r>
          </a:p>
          <a:p>
            <a:pPr marL="82296" indent="0">
              <a:buNone/>
            </a:pPr>
            <a:r>
              <a:rPr lang="es-MX" sz="1600" dirty="0"/>
              <a:t>&lt;</a:t>
            </a:r>
            <a:r>
              <a:rPr lang="es-MX" sz="1600" dirty="0" err="1"/>
              <a:t>button</a:t>
            </a:r>
            <a:r>
              <a:rPr lang="es-MX" sz="1600" dirty="0"/>
              <a:t> </a:t>
            </a:r>
            <a:r>
              <a:rPr lang="es-MX" sz="1600" dirty="0" err="1"/>
              <a:t>type</a:t>
            </a:r>
            <a:r>
              <a:rPr lang="es-MX" sz="1600" dirty="0"/>
              <a:t>="</a:t>
            </a:r>
            <a:r>
              <a:rPr lang="es-MX" sz="1600" dirty="0" err="1"/>
              <a:t>button</a:t>
            </a:r>
            <a:r>
              <a:rPr lang="es-MX" sz="1600" dirty="0"/>
              <a:t>" </a:t>
            </a:r>
            <a:r>
              <a:rPr lang="es-MX" sz="1600" dirty="0" err="1"/>
              <a:t>onclick</a:t>
            </a:r>
            <a:r>
              <a:rPr lang="es-MX" sz="1600" dirty="0"/>
              <a:t>="</a:t>
            </a:r>
            <a:r>
              <a:rPr lang="es-MX" sz="1600" b="1" dirty="0">
                <a:solidFill>
                  <a:srgbClr val="C00000"/>
                </a:solidFill>
              </a:rPr>
              <a:t>myFunction()</a:t>
            </a:r>
            <a:r>
              <a:rPr lang="es-MX" sz="1600" dirty="0"/>
              <a:t>"&gt;Test Input&lt;/button&gt;</a:t>
            </a:r>
          </a:p>
          <a:p>
            <a:pPr marL="82296" indent="0">
              <a:buNone/>
            </a:pPr>
            <a:r>
              <a:rPr lang="es-MX" sz="1600" dirty="0"/>
              <a:t>&lt;p id="mess"&gt;&lt;/p&gt;</a:t>
            </a:r>
          </a:p>
        </p:txBody>
      </p:sp>
      <p:sp>
        <p:nvSpPr>
          <p:cNvPr id="5" name="AutoShape 2" descr="data:image/jpeg;base64,/9j/4AAQSkZJRgABAQAAAQABAAD/2wCEAAkGBxQSEBUSEhQUERUXFhQVFBUVFBQVFRUXFBQWFxQUFBYYHCggGBslHBcUITEhJSktLi4uFx8zODMsNyguLisBCgoKDg0OGxAQGywmHyUsLCwsLywsLCwsLCwvLCwsLCwsLCwsLCwsLCwsLCwsLCwsLCwsLCwsLCwsLCwsLCwsLP/AABEIAMUA/wMBEQACEQEDEQH/xAAcAAEAAwADAQEAAAAAAAAAAAAABAUGAgMHAQj/xAA/EAABAwIDBQYDBQcDBQEAAAABAAIDBBEFEiEGMUFRYQcTInGBkTJyoRRCUrHBIzNigpLC0WOy8BUkc6LhU//EABsBAQACAwEBAAAAAAAAAAAAAAADBAECBQYH/8QAMREAAgICAQMDAwQBAwUBAAAAAAECAwQRIQUSMUFRYRMiMhRxgZFCJDPwFSM0UrEG/9oADAMBAAIRAxEAPwD3FAEAQBAEAQBAEAQBAEAQBAEAQBAEAQBAEAQBAEAQBAEAQBAEAQBAEAQBAEAQBAEAQBAEAQBAEAQBAEAQBAEAQBAEAQBAEAQBAEAQBAEAQBAEAQBAEAQBAEAQBAEAQBAEAQBAfHOsLnQIDGbR9ocFO7uowZ5dwawZifQLWU1Fbl4NJ2Rgty8FTTbbVjjmdFGxvBrneL1ygge65lnVqYvXk5NnW8eMtLk1GCbUsmIZIO6fwufCfIq1j5tV34suY3UKcj8WaBzwBcmw5q2XTFbQdo0ML+6hBnl4NYMx9hwWk7IwW2yOy2Fa3JlbS7aVhN3RRtH4S7xeuUEfVcyfV6YvRyZ9cx4y0ts0+EbVxyi0g7pwF7G1jbkVcozKrl9rL2NnU5H4Mqj2lU5mdExr5HM+LLqQL2vYKay2Na3J6RPbdCpbkyxptt6Z3xZ4/naW/mtY5FcvEl/ZpDLplwpIvqOtjlF43teOhBUqaZOmn4I2NY1DSszzODRyvqsmTFu7SjIf+2p3vbwebNafIuIv6KrdmVVfkylfn0U/kzug25nv44G26PF/zVb/AKrRsqLrePv1NHg200U5ym8b/wALtL+R4q5Tk12/iy/Rl1Xfgy8U5ZCAIAgCAIAgCAIAgCAIAgCAIAgCA8v7XdsXwAUtPrLIQ3Tfd2gCxJ6TbMSl2ptmdwPBxTsuTnldrJId7jyHJo5LyGbnTuk0vxPC9R6jPIm0vx9CzXOOWAeKkrslXJSTJarZVTUosg7bbdzGNlFFfvnZW+ebQO/P6r2ONlKylWP+T3eJlxtx1a/5OGDYS2nZYeJ5/eSH4nn9ByC8zmZs75P2PIZ/UJ5M37FiqJzji9txZSVXSqkpImpulTNTizA7NxOgxeWJ5uXMfY/iGj2n+kH1XpM2atw1Yvg9X1CyN+CrV8HoC8xto8gpSXqdlJO6J2eM5T03HzHFXcbPtqkueC/i9SupkudoyGP4jLiGKNgnuGMGd7L6Pa0aW6EkL0V2X/pnbA9Vfm/6R3Q/4zVNFhYaAaADpwC8jOblJs8RObk9s+rQ0ANjcaEagqWq2Vb2iSm2VUu6J6Jsrihnhs7426HryK9liZCurUvX1PfYWSsipT9fUu1aLgQBAEAQBY2kCLPXsbxueQXOyeq49PDe38EsKpS8EGTFXcAB56ri3f8A6Cb4hHRYji+7Ic+KOAu54aOJ0A91RfVMu0mWNH2IFLtFHK8sjqGvcBctbICbc7A6jqEstzYLve0jb6EN60TBiDx98rSPUsmP+TM/poP0O1mMPG+x8x/hW6ut5EfPJpLDi/BLhx1p+IEeWoXUo65XLia0QSw5rwWUFQ14u0g/84rsVX12rcHsqyi4+UdqmNT442F0B+csZnM+0AzahheR5hrrfWx9FS6jJxxpNHP6pJxxZtGvXjH5PAPl7CwAgKWvw4Or6aY72smHnYae2dy62Pc1iTivg7WNfJYNkF8F0uUcULACAyuNR5MVopR98Sxnr4XAf7l3cVuzDsg/Q9HhSduBbB+hqlwjzgQGZx2UQ4jSTGwDxJA89DYs+pXbwlK3EnD28HocCMrsGyv25RplxWeffko8R2mjgqmUz2v8YbZ+mUFxIAtv3hdKnpsraXZF8+x1sfpUr8f6sJc+xKrsdghNnyNzfgb43/0tuoqun32+F/ZDT0zIt8R/vg13ZfXOmdI8RyRsIsM4AJsd9gTb3XpOn4sseDjJnq+mYc8aDjJ7PQ1fOmEAQBAdNTUtYLuPkOJVbJyq8ePdNm8IOb0ilq8Rc/8AhHIfqV5HN6vZe+2PCL9WMl58lbVVjY2lziGtAJJJsABqVzIV2Wy0uWWO1LlmGxjtAGraZub/AFH3t/K3j6+y7FHS9c2GyZjcSxaSU5ppHP5AnTyDRoPRdOulRWoow5JeTR7E4DI6ZlTJeJrLljfvPzNLfFybY7vLcqmblQhXKpct+fg1TcmektavOtkpyyrGzGzJ7fYxLTQHuWavBAk/Aee617XtddXpuPXbZ9/hehFbY4oxmzm2tRFYiV0lt7ZCSb/NvH/NF3LKOyW48fsYjKNkdeT13ZXbmOpGV/heN4O8deo6j1AU9Oc4tRs8e5VuxNcwNfoRzBXUTTW0Uj82Y+3uNoGl2gc4t1/jDmj6kKrnQc6Jx9dFHqNbnjTivOjbLxR8+IuJV7IIzJIbNHAC5JO4AcSp8fHlfLtiWcTFnkWdkCDs9tDHWB/dh7SwjM14F7G9jobcCp8zBnjab5TLOf02eLpt7T9jhi2INZWUkd9XmW/kWWH/ALAKfFocsaxljDx3PEtZdrknFIeLYkyniMkl7DQAC7nE7gB7qzi40r59sS3h4k8mfZH+yLs/j0dYxzow5pabOa4C4vuOmikzMKeM0m9pkuf0+eI13PaZRbaVwbW0LeIkzHo172N/Ry6fTK28axv/AJwdfpFW8Sxv13/8LTajaT7E6O8Zka/Nch1i3LbcLa7/AKKnhYEcqMudNFDA6bHMjJ92mi6pp2yMa9pu1wDgehFwufbW4TcH5Ry7a3XNwflGV2/w507GlpsIgXu83WsPofovQ9FhqEm/DPUdArark34Z07K7ate0RVF2vbp3liWO5F9vhPXd5KLP6W2++r+iLqXRnt2U/wBGqr8PiqGZZGteCNDxF+LXDUei5FORbjy+1690cTHybsWf2vXujQ9n+x1H3ZJjDntNjfjyK9dh3q6pSPb4OSr6lM9Ep6ZkYysaGjkArRcO1AEAQEauqxG251PAcz/hVMzMhjV90vPoiSutzekZuoqS45nG5/LoF4bIyLMifdJnVrqUFwQpKlRKBJsotpsPNVA6MHKTu69CruHaqbFIisW0ebUezNYX90Y8tjbvXEZLcxxJ6L0VmRR29/d/HqQxc/BtcC2UihIc/wDayfidbT5RwXIyc+di1DhEsa+eTYUzQuTZJt8kyRNaFAw2fShg6aiFr2lrgHA6EEXBUlc5Qe0NJ+Tznabs6u4zUTu7fvMZ+B3QHgvQYnVlrsuXHuQSpae4GQpa2SGTK8OgljNyDo5p5joujOqLXdHlM2ruT4Z7vsni8n2eJ8o0exrnC3wlwvcDgNxsqON1D9PdKqT+1PX7EN1Kmu6Pk8/7ctnXFzayLhY3bw4giy9LGUJx4ObJcaZ07MY42rgDrgSCwlZxDuduR3heR6hhyos3/i/B4XqeBLHtbX4vwS8WoO/jyXym9wbXANiNRx3lRYeV+ns7iDAy3i2d5BwHBI6GN7i7M5xzSPItuvYNHAa7uJKsZOVPLmopcexby8yefYoRXHojPbc4BUgMr/EL5Swfga03Z68fMleixsdVUqD/AJPVYmKqaFW/5NRs9jTKuESNsHbpGcWu46cuS8zn4jpsfs/B4/qODLHtfs/B24zhvfx5c2Ug3BtmGosbjjotMLL/AE896NMDN/STba8kXBMIjoYXeIuJOZ7yLFx3BrR+Q5lTZN9mbYopfsT5eRb1C1Riv2Mht9h8kUsdTJo55a4D8LWkZR7fW69JRQq6VX8HrcbHVVCq+OTY4/hMNVG0zktYw95cODRYjc5xBsF5vHyLMeyUaltvg8liZVmNdKNS23wfKfFWOywUbe/dYNbk/dNA0GZ3EdArFXTbrp99vBap6TffZ9S7j3O7tD2dlp8NzEkvec0h6kfQbl6GqqNce2J6mmmNUO2Pgg7HTRzUEYytNmmKRthvFwc3mLH1Xm+pOyrI2n8o8l1Z205O03ryi7poGxsaxgytaAGgcAFy7LJWScpeWce22ds3OXlmy7PRfvXD4bho5XG/63HovV9MqddK2e16PS68db9eTZLpHWCAIDhLIGtLjoALlaWTUIuT9DKTb0jJVtYZHF59ByC8NnZUsi1t+PQ7NVSrjorZZSdyqqOjZs4tCyDrmmDQtoxbfBg6qSEzHfkbz4nyW05dnOjOuCT/ANGjB+Nzj1P6KP68n6GFokw0AA0uFG7NmyaJDXFujvdaPkzpPlH2R9kSCK6oxKxsNSp41bRjZyhdI7jb0WNRRnZFxTZ+Cpcx1TE17mEFrgSON7OsdW9DcKxRm3UxahL+DSUIyey+aNFz223sa5O6KNkrDTyi7H/Df7pPBem6P1DX/Zn/AAUsmr/JHle03ZfU0s5noXEbzp+RHEdCvSzrjOOpcnNsqhZHtmtoh0tZiY8D6Vsjt2bxN9SNQubLpFDfHByJ9Cx5Pa2jabLbG1E72zV1msaczYmizb8zxcepVnHwq6fxXJdxen1Y/wCK5PRMTwiOeEwvaMtrDorhePD9oezKro5zNQuIHTUEciDoR5qOyqFke2S2iK2mFke2a2jopK3E75H0jHu/F4mj1C5sukUvxs5M+hY7fGzcbJ7GTyvbPXEWabsiaLNB523k9SrePh10L7EXsXAqx1qCKTt/wwmONzGkgch5K2XSmwuulqmMgZSvcHMayR7/AAt1aA6wGp48QuPDperfqb9dnBh0fVztcvXZ7Ns3s3DSxNDIwHWFzbW66+ju6JmO4SyqgdC/cR7LJk8NrezivopnPo3HK7hYOaR1B0KiuoruWprZBfj13x7bFstcH2XxWocGzObCz7xYwNcR8xuR6WVSHTceD2kU6uk41ctqP9nr2B4UymhbEzcB7q+opLSOlFJLSJ6yZCAIDP7TVtrRD5nf2j/nJef61ktL6Uf5L+FXz3v+DNzTcF5pL1LzeuBG1ZbNT7IbBYS2DPVtXmkyA6cVerhqJq2Sji4YAxtybaNaLuPly8zotqsGdz4NZ2qKPgNbIPB3VP8AMDK/30aPYrsVdHqS+97KbyZPwdU9PikdnxzxT23xujDQ7pcKSXScdrxowsiZYYNtayZ/2eoYaWf8D9zvkdxXAzOlWU/cuUWar1Lx5LHEXljSOW7yVCuO5aLm9rZU4RAXnMVZteuERtljLjDW3bAx1S8aWZYNB6vOntdTY/Srb+ZLSK9l8V4K6Xa98RAqqKaFh0MjS2RjeptrZWrOhTinKEt/BpHJRfYfWMkaHRPEjHC7XDd1HpyXGvxp1P71plpTU1tEtwUUJOEu5eg49TQYZVd4zX4ho7zXv8DI+vSpPycq2HZLRJ7pt72F+dgrpEc0AQBAcBE297C/kEBzQEatoY5haRgeOoQH2loY4xZjGt8gEBIQBAEAQBAEAQHwlYb0tg8+r6zPI9/Nxt5DQfReHzLHba2zt1x7IJEaLUqu+EY2TWtULZkh4m/KwnopaeZBmQha4yWvZx1P8IPFd/Fxfq/sVbbew0uGUbWDTU8Sd58yu3CuMVpIpNtvkuIyAtjUzm1/aRFh0zadsH2iTK10pc7K1ucXDRzNltFcGGyydDSYxRRzsaWh98v44pGHUA9DZYlH0Mr3RTUFdPTyuoaz9sBG6SGYfE5jdC1w4nd7rz+f02KanVxt8l+m96afsWFLE+RoD/BH/wDm07x/qO4+Q081dxumwrfdJbZDZe5eCRjO1VBhz2QTF5kIBLYm3EYO64C6agtFbZoKeaOaMPjIkjcA5p4OaRogKOTC/slR3sPgglIEsYHhZLuZK0fdDvhIHEtK5HV8dWUOS8ot4s/u7WaALxr3sukvCJsstuDhb1G79V3+h5Lhb9NvhlXKhuPcX69ec8IAgCAIAgCAIAgCAIAgCAIAgIGO1GSmkd/CQPM6D81UzZ9lEmSVLc0edMdovGNcnYZLpFHM1RYMaoGzYg4xF4PUXUtD5DMW0Oiq5Wv4uztPNjtW28hp6L2eBOMqlo5d6amaijl0VwhLBj0MmQ247P8A7fOKmKZkMha1srZA4tdkFg9paCQbWuCOC2UtGrRrtkcEbQ0sdMxxky5nOeRlzvebuIbwG4DyWre2ZKzamxrIuYhnJ8i+Ifqq9/8Ain7ksPV/BOpHaKciMVtzsVUVNY6ppwyTvWsDmukawscxuUnxEXabA6aqSMjDR6Dsnhn2Wlhpy4SGNlnOHwuc5xc7L0BdYeS0fkyidtE4Cmfpc+HL8we3L9bKtkadbTJa/wAlo7gvn78nSPhdYhw3gg+xVjFsddsZfJiS3Fo1LTcXX0SEu6KZx2fVsAgCAIAgCAIAgCAIAgCAIAgM9tzLlpbfie0fmf0XM6q9VJfJZxFuww0L15eSOkToH2KhkgWkDlWkjZH2sgzNISEtMMyWM0BkaC3SWO+T+Jp3sPtp/wDV28DL+lLXoytdV3rjydOE14Oh0I0IOhB5EcCvUxkpLaOdJNMv4JQUMbJkbwsmTlNXtjaSSAAtW1FcjyV2H4cZpJKiW7c7O6jbxbHe+YjmTrbkAvNdQ6inalD05L9NOovfqdUJdG4xv0I9iOBC7uJkxvrUospzg4stIXXVk0LGB1lhcmCNWzd7IyMagHM70+G/mR9Fyeq5Krq7V5ZZoht7J68aXji/cVtF8mUaHDX3hYf4R9NF9CwZ91EX8HJtWptElWyMIAgCAIAgCAIAgCAIAgCAIDJ9or7QM+f+0rk9V/BFvD/NmGglXnpRL5YQyqCUTYsqSVQTiZRZNOirtGSHX0ObUaFTV2uLNXHZQVuGNebuBa8aZ26HpmG5y6ePnTq/F8EM6oy8nCGgmbukY7zDmn6XXSXWVr7kQPF9mSmUdQfvxt66u/wtZ9bS/FGVi/JPosHaCHyOMrhuvo0eTd3rvXJyupWXcb0ieFUYeC4YFzH8krOmuomyizhu3OGhHkVYxsqdEtwI5VqS0yq/6fPGbMLZG9fCR58F6CrrkGvvXJWli/8Aqcu6qnaAMj6l2a3kBv8AcLezrdXb9vLMRxX6lph9EIm7y5x1c473Hmf8cF5vJyZ3z7pFuKUVpEpVzIKAusDN4G+v5le+6X/462czJ/3GT10CAIAgCAIAgCAIAgCAIAgCAIDIdpY/7Vh/1APdrv8AC5nU47gv3LWK/uf7HnUMy4LidAnwzqKUTdE+lqdVBOHBukXdNNcKpOJntJjTdRNEbWjoqaYO81vCbQK4sspt7NfB3RlYYJLJFE0Dvp5LrSSMskELQ0ACyZCyD5mWdMH0LUBx0KylyEW+zrbUzP5v9xX0Dp2v08TmZP8AussleIAgCAIAgCAIAgCAIAgCAIAgM32gwZqB5GuUsd7OAJ9iVTzo91X7E1EtTPII5Vwe06OyTHULRwJFInUk+qgnEliy+o5lUnEsLTLWGVVZRIpwJTXKNrRC+DoqIb6raMh5ID32U65NWiNPUreMDXZPwqS4UNy0zMS0a5V2jLPuZZS2YZ57jO3Ti90cTQ0XLQ8m7uVwLfmvRYXS4uScyrZf7G02No2TRAyFznFu8nUjncr0X6Snt7e1aKn1Zb2TQzIXRk3LDbXeR90n0XiOoYzovcfT0OjXPuimcKuTLG48gVUrjuaRIjQYGwimivvyNJ8yLn819ExYdtMV8HKuluxsnKwRBAEAQBAEAQBAEAQBAEAQBARMXpO+p5Yvxse0eZaQD72UdsO+Dj7m0Xppn57lcWuIOhBIPmvP9vodLZyjlWrRlMs6OTVQTXBNGRf0cipTRYjIt6dyqyRJvZMjkUbRG4nY6XRaduzTtK6tsdQrEF6EUipkeOJVmKb4RGVku10cDsjf2jybBo59SrVfTp3PnhEbtUUb7AKQyRh0r7OdrZu4dNdSutHo1PbyVv1UibXYe9g8IzjpvHmuVldFshLdfKJ4ZKl5PAsUfaolO494/cbWOY9F16V2QW/Qhlyem7B41+yDha7fC4X4cF1oPa2VWtM22LwXy1DdxaA/qCbtd6XPuuJ1zE+pV9SPlFrFs0+1+pU10ReBG3e8ho9SvNYNf1L4xL7fbFy9jYsbYAchb2X0FLS0cVnJZAQBAEAQBAEAQBAEAQBAEAQBAeE9pOGGnrnkCzJf2reXjJzD+q/uFx8ivtsfyXa57gZ2F6rSRKmWlJJqq80bpmhonqjYieMi4p3KrIlUicwqJm3cc3tuLLVPkxtGWr8OqWvJjmGU/de0G3kQRddOq2lx1KPPwVrI88FdNg0sgPeSndub4R/lTK+EWu2JE47Rh30Zim0aS5rtNCSV2qbe7UkVJR1wejbP7dtaAyW8bhYaiy6CmmyFpnoeE7Qse0eIG/Vb+DUj7S7GUuIDOR3ctrCVm/pnbuePPXqFHKqMjaM3E86ZsdiFHOGsYJWX0e1wyOH8QOoKxWpR4Yk0z1/B4X/Z2tlAvaxHC1tyklFTi4y8M1T09og0FC4VJDtWxjM0881w3219lwsPpn0spy9F4Llt/dVpeX5L9egKQQBAEAQBAEAQBAEAQBAEAQBAEBjO1HZ81VGZIxeWG72gb3N07xvsLjq3qq+RV3x2vKJap9rPEaeRcqSLSLKmkVecdm6Zf0E6pWRJYsuYJ1VlEk7iY2oUXYZ7j6ZjZY7UGyBVvdzU0IxNGZXEseLSWx6nnw9F0qsZPlleU/YtNhntc50stnPJtc8B0XexakocIp2Ntm1kwGnrfDIwHk4Czh5O3hWJRTWjTbKbEOzmSE3opnA7wx58PuB+nqtO1x/EztESLaitontiq4HtBIAkbqw68xuW6b9TVnpmEV5laCeIut0CyWTAQBAEAQBAEAQBAEAQBAEAQBAEAQBAEB4j2lbIGjl+0QNP2eQ6gDSJ53tPJh4cibclz8int5Xgs1T3wzJ08i58kTouqGRU7ESIu4HKpJEiJsaiZsSGqNmSLizT3T8u+ympa71s0l4PNZBzXej44KfqSMNrnxHweqvY8nvRDYjZYDtsIf3gcOoF1cIjUYVt9Tvfd0rW/MQPzQFu/G4anRpa8c7goCyoJms3DRAW0cgcLhbGCFtBUPjpZpIi0PYxz25hdpLRfKfO1vVAS6V7ixpcMri0FwHAkahAdqAIAgCAIAgCAIAgCAIAgCAIAgCA6qqmZKx0cjQ9jgWua4XDgd4IWGtrQPD9uNi30DzLFeSmJ0dvdFc6Nk6a2DvfXfzr8dx5XgtV2J8Mp6CoGi5dkCyjRUcwsqM4slRYxyhQNMydrZVq4mTnnWNPYMjtVh0cYztvmcd3BdPDtnL7WV7YJGeppMpXXot7H8FacNm1w/EIHwgFrC7dqAugpxfggaaNNSYLSTQkPiidcfhF/NZ2YIWDbOxU5JjBbfkTb2QF6Zi3cVkFphmKc0BX4riXf1DKZpu0ESTWP3Wm7GH5nC/k0oDYsOgWxg+oAgCAIAgCAIAgCAIAgCAIAgCAIAgOL2BwIIBBFiCLgg7wRxQHmm1HZj4jLQEMO8wONmH/AMbvu/KdOoVK7EUuYk9d2vJhpHy07+7qI3wuvaz2kX+U7nDqFyrsaUfKLcbE/UsIMQB4qlKpolTJsdWFC6zKZ3sqQtHEyVu0UHex3G9u5T40nBmli2jIOYRvFl1O5MrdrPjTy0W6k14HaaXZiKvmOWmD3ji4j9mPmedB5b1ZrstlwiKUYryen0Ox8uQd9UHPx7tgyDoM2p89FegnrkgevQ7XbIO4VJ9YwfycFtowSabZVoBzyyP+XKwefE/VNA69ndjY6Rznd7JMSc15MtyebiB4imgaZZAQBAEAQBAEAQBAEAQBAEAQBAEAQBAEAQHRWUccrCyVjJWne17Q5p9CsNJ+QnoymIdm1HJcxiSnP+m85f6H3HtZV5YlUvQkVskU1R2Yyj91VNI4CSIg/wBTXf2qtLp0X4ZKsl+qIx7P60bpIHfzPH9ihl01+jN1lL2O2PYGsO98A/mef7Vj/pb90ZeUvYlwdmhP76dvlHHr/U4/opodO15kaPJWuEXeG9n9DEbmLvnc5TmH9OjforcMauPoQu2TNPHGGgNaA0DQAAAAcgArBGckAQBAEAQBAEAQBAEAQBAEAQBAEAQBAEAQBAEAQBAEAQBAEAQBAEAQBAEAQBAEAQBAEAQBAEAQBAEAQBAEAQBAEAQBAEAQBAEAQBAEAQBAEAQBAEAQBAEAQBAEAQBAEAQBAEAQBAEAQBAEAQBAEAQBAEAQBAEAQBAEAQBAEAQBAEAQBAEAQBAEAQBAEAQBAE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6" name="AutoShape 4" descr="data:image/jpeg;base64,/9j/4AAQSkZJRgABAQAAAQABAAD/2wCEAAkGBxQSEBUSEhQUERUXFhQVFBUVFBQVFRUXFBQWFxQUFBYYHCggGBslHBcUITEhJSktLi4uFx8zODMsNyguLisBCgoKDg0OGxAQGywmHyUsLCwsLywsLCwsLCwvLCwsLCwsLCwsLCwsLCwsLCwsLCwsLCwsLCwsLCwsLCwsLCwsLP/AABEIAMUA/wMBEQACEQEDEQH/xAAcAAEAAwADAQEAAAAAAAAAAAAABAUGAgMHAQj/xAA/EAABAwIDBQYDBQcDBQEAAAABAAIDBBEFEiEGMUFRYQcTInGBkTJyoRRCUrHBIzNigpLC0WOy8BUkc6LhU//EABsBAQACAwEBAAAAAAAAAAAAAAADBAECBQYH/8QAMREAAgICAQMDAwQBAwUBAAAAAAECAwQRIQUSMUFRYRMiMhRxgZFCJDPwFSM0UrEG/9oADAMBAAIRAxEAPwD3FAEAQBAEAQBAEAQBAEAQBAEAQBAEAQBAEAQBAEAQBAEAQBAEAQBAEAQBAEAQBAEAQBAEAQBAEAQBAEAQBAEAQBAEAQBAEAQBAEAQBAEAQBAEAQBAEAQBAEAQBAEAQBAEAQBAfHOsLnQIDGbR9ocFO7uowZ5dwawZifQLWU1Fbl4NJ2Rgty8FTTbbVjjmdFGxvBrneL1ygge65lnVqYvXk5NnW8eMtLk1GCbUsmIZIO6fwufCfIq1j5tV34suY3UKcj8WaBzwBcmw5q2XTFbQdo0ML+6hBnl4NYMx9hwWk7IwW2yOy2Fa3JlbS7aVhN3RRtH4S7xeuUEfVcyfV6YvRyZ9cx4y0ts0+EbVxyi0g7pwF7G1jbkVcozKrl9rL2NnU5H4Mqj2lU5mdExr5HM+LLqQL2vYKay2Na3J6RPbdCpbkyxptt6Z3xZ4/naW/mtY5FcvEl/ZpDLplwpIvqOtjlF43teOhBUqaZOmn4I2NY1DSszzODRyvqsmTFu7SjIf+2p3vbwebNafIuIv6KrdmVVfkylfn0U/kzug25nv44G26PF/zVb/AKrRsqLrePv1NHg200U5ym8b/wALtL+R4q5Tk12/iy/Rl1Xfgy8U5ZCAIAgCAIAgCAIAgCAIAgCAIAgCA8v7XdsXwAUtPrLIQ3Tfd2gCxJ6TbMSl2ptmdwPBxTsuTnldrJId7jyHJo5LyGbnTuk0vxPC9R6jPIm0vx9CzXOOWAeKkrslXJSTJarZVTUosg7bbdzGNlFFfvnZW+ebQO/P6r2ONlKylWP+T3eJlxtx1a/5OGDYS2nZYeJ5/eSH4nn9ByC8zmZs75P2PIZ/UJ5M37FiqJzji9txZSVXSqkpImpulTNTizA7NxOgxeWJ5uXMfY/iGj2n+kH1XpM2atw1Yvg9X1CyN+CrV8HoC8xto8gpSXqdlJO6J2eM5T03HzHFXcbPtqkueC/i9SupkudoyGP4jLiGKNgnuGMGd7L6Pa0aW6EkL0V2X/pnbA9Vfm/6R3Q/4zVNFhYaAaADpwC8jOblJs8RObk9s+rQ0ANjcaEagqWq2Vb2iSm2VUu6J6Jsrihnhs7426HryK9liZCurUvX1PfYWSsipT9fUu1aLgQBAEAQBY2kCLPXsbxueQXOyeq49PDe38EsKpS8EGTFXcAB56ri3f8A6Cb4hHRYji+7Ic+KOAu54aOJ0A91RfVMu0mWNH2IFLtFHK8sjqGvcBctbICbc7A6jqEstzYLve0jb6EN60TBiDx98rSPUsmP+TM/poP0O1mMPG+x8x/hW6ut5EfPJpLDi/BLhx1p+IEeWoXUo65XLia0QSw5rwWUFQ14u0g/84rsVX12rcHsqyi4+UdqmNT442F0B+csZnM+0AzahheR5hrrfWx9FS6jJxxpNHP6pJxxZtGvXjH5PAPl7CwAgKWvw4Or6aY72smHnYae2dy62Pc1iTivg7WNfJYNkF8F0uUcULACAyuNR5MVopR98Sxnr4XAf7l3cVuzDsg/Q9HhSduBbB+hqlwjzgQGZx2UQ4jSTGwDxJA89DYs+pXbwlK3EnD28HocCMrsGyv25RplxWeffko8R2mjgqmUz2v8YbZ+mUFxIAtv3hdKnpsraXZF8+x1sfpUr8f6sJc+xKrsdghNnyNzfgb43/0tuoqun32+F/ZDT0zIt8R/vg13ZfXOmdI8RyRsIsM4AJsd9gTb3XpOn4sseDjJnq+mYc8aDjJ7PQ1fOmEAQBAdNTUtYLuPkOJVbJyq8ePdNm8IOb0ilq8Rc/8AhHIfqV5HN6vZe+2PCL9WMl58lbVVjY2lziGtAJJJsABqVzIV2Wy0uWWO1LlmGxjtAGraZub/AFH3t/K3j6+y7FHS9c2GyZjcSxaSU5ppHP5AnTyDRoPRdOulRWoow5JeTR7E4DI6ZlTJeJrLljfvPzNLfFybY7vLcqmblQhXKpct+fg1TcmektavOtkpyyrGzGzJ7fYxLTQHuWavBAk/Aee617XtddXpuPXbZ9/hehFbY4oxmzm2tRFYiV0lt7ZCSb/NvH/NF3LKOyW48fsYjKNkdeT13ZXbmOpGV/heN4O8deo6j1AU9Oc4tRs8e5VuxNcwNfoRzBXUTTW0Uj82Y+3uNoGl2gc4t1/jDmj6kKrnQc6Jx9dFHqNbnjTivOjbLxR8+IuJV7IIzJIbNHAC5JO4AcSp8fHlfLtiWcTFnkWdkCDs9tDHWB/dh7SwjM14F7G9jobcCp8zBnjab5TLOf02eLpt7T9jhi2INZWUkd9XmW/kWWH/ALAKfFocsaxljDx3PEtZdrknFIeLYkyniMkl7DQAC7nE7gB7qzi40r59sS3h4k8mfZH+yLs/j0dYxzow5pabOa4C4vuOmikzMKeM0m9pkuf0+eI13PaZRbaVwbW0LeIkzHo172N/Ry6fTK28axv/AJwdfpFW8Sxv13/8LTajaT7E6O8Zka/Nch1i3LbcLa7/AKKnhYEcqMudNFDA6bHMjJ92mi6pp2yMa9pu1wDgehFwufbW4TcH5Ry7a3XNwflGV2/w507GlpsIgXu83WsPofovQ9FhqEm/DPUdArark34Z07K7ate0RVF2vbp3liWO5F9vhPXd5KLP6W2++r+iLqXRnt2U/wBGqr8PiqGZZGteCNDxF+LXDUei5FORbjy+1690cTHybsWf2vXujQ9n+x1H3ZJjDntNjfjyK9dh3q6pSPb4OSr6lM9Ep6ZkYysaGjkArRcO1AEAQEauqxG251PAcz/hVMzMhjV90vPoiSutzekZuoqS45nG5/LoF4bIyLMifdJnVrqUFwQpKlRKBJsotpsPNVA6MHKTu69CruHaqbFIisW0ebUezNYX90Y8tjbvXEZLcxxJ6L0VmRR29/d/HqQxc/BtcC2UihIc/wDayfidbT5RwXIyc+di1DhEsa+eTYUzQuTZJt8kyRNaFAw2fShg6aiFr2lrgHA6EEXBUlc5Qe0NJ+Tznabs6u4zUTu7fvMZ+B3QHgvQYnVlrsuXHuQSpae4GQpa2SGTK8OgljNyDo5p5joujOqLXdHlM2ruT4Z7vsni8n2eJ8o0exrnC3wlwvcDgNxsqON1D9PdKqT+1PX7EN1Kmu6Pk8/7ctnXFzayLhY3bw4giy9LGUJx4ObJcaZ07MY42rgDrgSCwlZxDuduR3heR6hhyos3/i/B4XqeBLHtbX4vwS8WoO/jyXym9wbXANiNRx3lRYeV+ns7iDAy3i2d5BwHBI6GN7i7M5xzSPItuvYNHAa7uJKsZOVPLmopcexby8yefYoRXHojPbc4BUgMr/EL5Swfga03Z68fMleixsdVUqD/AJPVYmKqaFW/5NRs9jTKuESNsHbpGcWu46cuS8zn4jpsfs/B4/qODLHtfs/B24zhvfx5c2Ug3BtmGosbjjotMLL/AE896NMDN/STba8kXBMIjoYXeIuJOZ7yLFx3BrR+Q5lTZN9mbYopfsT5eRb1C1Riv2Mht9h8kUsdTJo55a4D8LWkZR7fW69JRQq6VX8HrcbHVVCq+OTY4/hMNVG0zktYw95cODRYjc5xBsF5vHyLMeyUaltvg8liZVmNdKNS23wfKfFWOywUbe/dYNbk/dNA0GZ3EdArFXTbrp99vBap6TffZ9S7j3O7tD2dlp8NzEkvec0h6kfQbl6GqqNce2J6mmmNUO2Pgg7HTRzUEYytNmmKRthvFwc3mLH1Xm+pOyrI2n8o8l1Z205O03ryi7poGxsaxgytaAGgcAFy7LJWScpeWce22ds3OXlmy7PRfvXD4bho5XG/63HovV9MqddK2e16PS68db9eTZLpHWCAIDhLIGtLjoALlaWTUIuT9DKTb0jJVtYZHF59ByC8NnZUsi1t+PQ7NVSrjorZZSdyqqOjZs4tCyDrmmDQtoxbfBg6qSEzHfkbz4nyW05dnOjOuCT/ANGjB+Nzj1P6KP68n6GFokw0AA0uFG7NmyaJDXFujvdaPkzpPlH2R9kSCK6oxKxsNSp41bRjZyhdI7jb0WNRRnZFxTZ+Cpcx1TE17mEFrgSON7OsdW9DcKxRm3UxahL+DSUIyey+aNFz223sa5O6KNkrDTyi7H/Df7pPBem6P1DX/Zn/AAUsmr/JHle03ZfU0s5noXEbzp+RHEdCvSzrjOOpcnNsqhZHtmtoh0tZiY8D6Vsjt2bxN9SNQubLpFDfHByJ9Cx5Pa2jabLbG1E72zV1msaczYmizb8zxcepVnHwq6fxXJdxen1Y/wCK5PRMTwiOeEwvaMtrDorhePD9oezKro5zNQuIHTUEciDoR5qOyqFke2S2iK2mFke2a2jopK3E75H0jHu/F4mj1C5sukUvxs5M+hY7fGzcbJ7GTyvbPXEWabsiaLNB523k9SrePh10L7EXsXAqx1qCKTt/wwmONzGkgch5K2XSmwuulqmMgZSvcHMayR7/AAt1aA6wGp48QuPDperfqb9dnBh0fVztcvXZ7Ns3s3DSxNDIwHWFzbW66+ju6JmO4SyqgdC/cR7LJk8NrezivopnPo3HK7hYOaR1B0KiuoruWprZBfj13x7bFstcH2XxWocGzObCz7xYwNcR8xuR6WVSHTceD2kU6uk41ctqP9nr2B4UymhbEzcB7q+opLSOlFJLSJ6yZCAIDP7TVtrRD5nf2j/nJef61ktL6Uf5L+FXz3v+DNzTcF5pL1LzeuBG1ZbNT7IbBYS2DPVtXmkyA6cVerhqJq2Sji4YAxtybaNaLuPly8zotqsGdz4NZ2qKPgNbIPB3VP8AMDK/30aPYrsVdHqS+97KbyZPwdU9PikdnxzxT23xujDQ7pcKSXScdrxowsiZYYNtayZ/2eoYaWf8D9zvkdxXAzOlWU/cuUWar1Lx5LHEXljSOW7yVCuO5aLm9rZU4RAXnMVZteuERtljLjDW3bAx1S8aWZYNB6vOntdTY/Srb+ZLSK9l8V4K6Xa98RAqqKaFh0MjS2RjeptrZWrOhTinKEt/BpHJRfYfWMkaHRPEjHC7XDd1HpyXGvxp1P71plpTU1tEtwUUJOEu5eg49TQYZVd4zX4ho7zXv8DI+vSpPycq2HZLRJ7pt72F+dgrpEc0AQBAcBE297C/kEBzQEatoY5haRgeOoQH2loY4xZjGt8gEBIQBAEAQBAEAQHwlYb0tg8+r6zPI9/Nxt5DQfReHzLHba2zt1x7IJEaLUqu+EY2TWtULZkh4m/KwnopaeZBmQha4yWvZx1P8IPFd/Fxfq/sVbbew0uGUbWDTU8Sd58yu3CuMVpIpNtvkuIyAtjUzm1/aRFh0zadsH2iTK10pc7K1ucXDRzNltFcGGyydDSYxRRzsaWh98v44pGHUA9DZYlH0Mr3RTUFdPTyuoaz9sBG6SGYfE5jdC1w4nd7rz+f02KanVxt8l+m96afsWFLE+RoD/BH/wDm07x/qO4+Q081dxumwrfdJbZDZe5eCRjO1VBhz2QTF5kIBLYm3EYO64C6agtFbZoKeaOaMPjIkjcA5p4OaRogKOTC/slR3sPgglIEsYHhZLuZK0fdDvhIHEtK5HV8dWUOS8ot4s/u7WaALxr3sukvCJsstuDhb1G79V3+h5Lhb9NvhlXKhuPcX69ec8IAgCAIAgCAIAgCAIAgCAIAgIGO1GSmkd/CQPM6D81UzZ9lEmSVLc0edMdovGNcnYZLpFHM1RYMaoGzYg4xF4PUXUtD5DMW0Oiq5Wv4uztPNjtW28hp6L2eBOMqlo5d6amaijl0VwhLBj0MmQ247P8A7fOKmKZkMha1srZA4tdkFg9paCQbWuCOC2UtGrRrtkcEbQ0sdMxxky5nOeRlzvebuIbwG4DyWre2ZKzamxrIuYhnJ8i+Ifqq9/8Ain7ksPV/BOpHaKciMVtzsVUVNY6ppwyTvWsDmukawscxuUnxEXabA6aqSMjDR6Dsnhn2Wlhpy4SGNlnOHwuc5xc7L0BdYeS0fkyidtE4Cmfpc+HL8we3L9bKtkadbTJa/wAlo7gvn78nSPhdYhw3gg+xVjFsddsZfJiS3Fo1LTcXX0SEu6KZx2fVsAgCAIAgCAIAgCAIAgCAIAgM9tzLlpbfie0fmf0XM6q9VJfJZxFuww0L15eSOkToH2KhkgWkDlWkjZH2sgzNISEtMMyWM0BkaC3SWO+T+Jp3sPtp/wDV28DL+lLXoytdV3rjydOE14Oh0I0IOhB5EcCvUxkpLaOdJNMv4JQUMbJkbwsmTlNXtjaSSAAtW1FcjyV2H4cZpJKiW7c7O6jbxbHe+YjmTrbkAvNdQ6inalD05L9NOovfqdUJdG4xv0I9iOBC7uJkxvrUospzg4stIXXVk0LGB1lhcmCNWzd7IyMagHM70+G/mR9Fyeq5Krq7V5ZZoht7J68aXji/cVtF8mUaHDX3hYf4R9NF9CwZ91EX8HJtWptElWyMIAgCAIAgCAIAgCAIAgCAIDJ9or7QM+f+0rk9V/BFvD/NmGglXnpRL5YQyqCUTYsqSVQTiZRZNOirtGSHX0ObUaFTV2uLNXHZQVuGNebuBa8aZ26HpmG5y6ePnTq/F8EM6oy8nCGgmbukY7zDmn6XXSXWVr7kQPF9mSmUdQfvxt66u/wtZ9bS/FGVi/JPosHaCHyOMrhuvo0eTd3rvXJyupWXcb0ieFUYeC4YFzH8krOmuomyizhu3OGhHkVYxsqdEtwI5VqS0yq/6fPGbMLZG9fCR58F6CrrkGvvXJWli/8Aqcu6qnaAMj6l2a3kBv8AcLezrdXb9vLMRxX6lph9EIm7y5x1c473Hmf8cF5vJyZ3z7pFuKUVpEpVzIKAusDN4G+v5le+6X/462czJ/3GT10CAIAgCAIAgCAIAgCAIAgCAIDIdpY/7Vh/1APdrv8AC5nU47gv3LWK/uf7HnUMy4LidAnwzqKUTdE+lqdVBOHBukXdNNcKpOJntJjTdRNEbWjoqaYO81vCbQK4sspt7NfB3RlYYJLJFE0Dvp5LrSSMskELQ0ACyZCyD5mWdMH0LUBx0KylyEW+zrbUzP5v9xX0Dp2v08TmZP8AussleIAgCAIAgCAIAgCAIAgCAIAgM32gwZqB5GuUsd7OAJ9iVTzo91X7E1EtTPII5Vwe06OyTHULRwJFInUk+qgnEliy+o5lUnEsLTLWGVVZRIpwJTXKNrRC+DoqIb6raMh5ID32U65NWiNPUreMDXZPwqS4UNy0zMS0a5V2jLPuZZS2YZ57jO3Ti90cTQ0XLQ8m7uVwLfmvRYXS4uScyrZf7G02No2TRAyFznFu8nUjncr0X6Snt7e1aKn1Zb2TQzIXRk3LDbXeR90n0XiOoYzovcfT0OjXPuimcKuTLG48gVUrjuaRIjQYGwimivvyNJ8yLn819ExYdtMV8HKuluxsnKwRBAEAQBAEAQBAEAQBAEAQBARMXpO+p5Yvxse0eZaQD72UdsO+Dj7m0Xppn57lcWuIOhBIPmvP9vodLZyjlWrRlMs6OTVQTXBNGRf0cipTRYjIt6dyqyRJvZMjkUbRG4nY6XRaduzTtK6tsdQrEF6EUipkeOJVmKb4RGVku10cDsjf2jybBo59SrVfTp3PnhEbtUUb7AKQyRh0r7OdrZu4dNdSutHo1PbyVv1UibXYe9g8IzjpvHmuVldFshLdfKJ4ZKl5PAsUfaolO494/cbWOY9F16V2QW/Qhlyem7B41+yDha7fC4X4cF1oPa2VWtM22LwXy1DdxaA/qCbtd6XPuuJ1zE+pV9SPlFrFs0+1+pU10ReBG3e8ho9SvNYNf1L4xL7fbFy9jYsbYAchb2X0FLS0cVnJZAQBAEAQBAEAQBAEAQBAEAQBAeE9pOGGnrnkCzJf2reXjJzD+q/uFx8ivtsfyXa57gZ2F6rSRKmWlJJqq80bpmhonqjYieMi4p3KrIlUicwqJm3cc3tuLLVPkxtGWr8OqWvJjmGU/de0G3kQRddOq2lx1KPPwVrI88FdNg0sgPeSndub4R/lTK+EWu2JE47Rh30Zim0aS5rtNCSV2qbe7UkVJR1wejbP7dtaAyW8bhYaiy6CmmyFpnoeE7Qse0eIG/Vb+DUj7S7GUuIDOR3ctrCVm/pnbuePPXqFHKqMjaM3E86ZsdiFHOGsYJWX0e1wyOH8QOoKxWpR4Yk0z1/B4X/Z2tlAvaxHC1tyklFTi4y8M1T09og0FC4VJDtWxjM0881w3219lwsPpn0spy9F4Llt/dVpeX5L9egKQQBAEAQBAEAQBAEAQBAEAQBAEBjO1HZ81VGZIxeWG72gb3N07xvsLjq3qq+RV3x2vKJap9rPEaeRcqSLSLKmkVecdm6Zf0E6pWRJYsuYJ1VlEk7iY2oUXYZ7j6ZjZY7UGyBVvdzU0IxNGZXEseLSWx6nnw9F0qsZPlleU/YtNhntc50stnPJtc8B0XexakocIp2Ntm1kwGnrfDIwHk4Czh5O3hWJRTWjTbKbEOzmSE3opnA7wx58PuB+nqtO1x/EztESLaitontiq4HtBIAkbqw68xuW6b9TVnpmEV5laCeIut0CyWTAQBAEAQBAEAQBAEAQBAEAQBAEAQBAEB4j2lbIGjl+0QNP2eQ6gDSJ53tPJh4cibclz8int5Xgs1T3wzJ08i58kTouqGRU7ESIu4HKpJEiJsaiZsSGqNmSLizT3T8u+ympa71s0l4PNZBzXej44KfqSMNrnxHweqvY8nvRDYjZYDtsIf3gcOoF1cIjUYVt9Tvfd0rW/MQPzQFu/G4anRpa8c7goCyoJms3DRAW0cgcLhbGCFtBUPjpZpIi0PYxz25hdpLRfKfO1vVAS6V7ixpcMri0FwHAkahAdqAIAgCAIAgCAIAgCAIAgCAIAgCA6qqmZKx0cjQ9jgWua4XDgd4IWGtrQPD9uNi30DzLFeSmJ0dvdFc6Nk6a2DvfXfzr8dx5XgtV2J8Mp6CoGi5dkCyjRUcwsqM4slRYxyhQNMydrZVq4mTnnWNPYMjtVh0cYztvmcd3BdPDtnL7WV7YJGeppMpXXot7H8FacNm1w/EIHwgFrC7dqAugpxfggaaNNSYLSTQkPiidcfhF/NZ2YIWDbOxU5JjBbfkTb2QF6Zi3cVkFphmKc0BX4riXf1DKZpu0ESTWP3Wm7GH5nC/k0oDYsOgWxg+oAgCAIAgCAIAgCAIAgCAIAgCAIAgOL2BwIIBBFiCLgg7wRxQHmm1HZj4jLQEMO8wONmH/AMbvu/KdOoVK7EUuYk9d2vJhpHy07+7qI3wuvaz2kX+U7nDqFyrsaUfKLcbE/UsIMQB4qlKpolTJsdWFC6zKZ3sqQtHEyVu0UHex3G9u5T40nBmli2jIOYRvFl1O5MrdrPjTy0W6k14HaaXZiKvmOWmD3ji4j9mPmedB5b1ZrstlwiKUYryen0Ox8uQd9UHPx7tgyDoM2p89FegnrkgevQ7XbIO4VJ9YwfycFtowSabZVoBzyyP+XKwefE/VNA69ndjY6Rznd7JMSc15MtyebiB4imgaZZAQBAEAQBAEAQBAEAQBAEAQBAEAQBAEAQHRWUccrCyVjJWne17Q5p9CsNJ+QnoymIdm1HJcxiSnP+m85f6H3HtZV5YlUvQkVskU1R2Yyj91VNI4CSIg/wBTXf2qtLp0X4ZKsl+qIx7P60bpIHfzPH9ihl01+jN1lL2O2PYGsO98A/mef7Vj/pb90ZeUvYlwdmhP76dvlHHr/U4/opodO15kaPJWuEXeG9n9DEbmLvnc5TmH9OjforcMauPoQu2TNPHGGgNaA0DQAAAAcgArBGckAQBAEAQBAEAQBAEAQBAEAQBAEAQBAEAQBAEAQBAEAQBAEAQBAEAQBAEAQBAEAQBAEAQBAEAQBAEAQBAEAQBAEAQBAEAQBAEAQBAEAQBAEAQBAEAQBAEAQBAEAQBAEAQBAEAQBAEAQBAEAQBAEAQBAEAQBAEAQBAEAQBAEAQBAEAQBAEAQBAEAQBAEAQBAEB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7" name="AutoShape 6" descr="data:image/jpeg;base64,/9j/4AAQSkZJRgABAQAAAQABAAD/2wCEAAkGBxQSEBUSEhQUERUXFhQVFBUVFBQVFRUXFBQWFxQUFBYYHCggGBslHBcUITEhJSktLi4uFx8zODMsNyguLisBCgoKDg0OGxAQGywmHyUsLCwsLywsLCwsLCwvLCwsLCwsLCwsLCwsLCwsLCwsLCwsLCwsLCwsLCwsLCwsLCwsLP/AABEIAMUA/wMBEQACEQEDEQH/xAAcAAEAAwADAQEAAAAAAAAAAAAABAUGAgMHAQj/xAA/EAABAwIDBQYDBQcDBQEAAAABAAIDBBEFEiEGMUFRYQcTInGBkTJyoRRCUrHBIzNigpLC0WOy8BUkc6LhU//EABsBAQACAwEBAAAAAAAAAAAAAAADBAECBQYH/8QAMREAAgICAQMDAwQBAwUBAAAAAAECAwQRIQUSMUFRYRMiMhRxgZFCJDPwFSM0UrEG/9oADAMBAAIRAxEAPwD3FAEAQBAEAQBAEAQBAEAQBAEAQBAEAQBAEAQBAEAQBAEAQBAEAQBAEAQBAEAQBAEAQBAEAQBAEAQBAEAQBAEAQBAEAQBAEAQBAEAQBAEAQBAEAQBAEAQBAEAQBAEAQBAEAQBAfHOsLnQIDGbR9ocFO7uowZ5dwawZifQLWU1Fbl4NJ2Rgty8FTTbbVjjmdFGxvBrneL1ygge65lnVqYvXk5NnW8eMtLk1GCbUsmIZIO6fwufCfIq1j5tV34suY3UKcj8WaBzwBcmw5q2XTFbQdo0ML+6hBnl4NYMx9hwWk7IwW2yOy2Fa3JlbS7aVhN3RRtH4S7xeuUEfVcyfV6YvRyZ9cx4y0ts0+EbVxyi0g7pwF7G1jbkVcozKrl9rL2NnU5H4Mqj2lU5mdExr5HM+LLqQL2vYKay2Na3J6RPbdCpbkyxptt6Z3xZ4/naW/mtY5FcvEl/ZpDLplwpIvqOtjlF43teOhBUqaZOmn4I2NY1DSszzODRyvqsmTFu7SjIf+2p3vbwebNafIuIv6KrdmVVfkylfn0U/kzug25nv44G26PF/zVb/AKrRsqLrePv1NHg200U5ym8b/wALtL+R4q5Tk12/iy/Rl1Xfgy8U5ZCAIAgCAIAgCAIAgCAIAgCAIAgCA8v7XdsXwAUtPrLIQ3Tfd2gCxJ6TbMSl2ptmdwPBxTsuTnldrJId7jyHJo5LyGbnTuk0vxPC9R6jPIm0vx9CzXOOWAeKkrslXJSTJarZVTUosg7bbdzGNlFFfvnZW+ebQO/P6r2ONlKylWP+T3eJlxtx1a/5OGDYS2nZYeJ5/eSH4nn9ByC8zmZs75P2PIZ/UJ5M37FiqJzji9txZSVXSqkpImpulTNTizA7NxOgxeWJ5uXMfY/iGj2n+kH1XpM2atw1Yvg9X1CyN+CrV8HoC8xto8gpSXqdlJO6J2eM5T03HzHFXcbPtqkueC/i9SupkudoyGP4jLiGKNgnuGMGd7L6Pa0aW6EkL0V2X/pnbA9Vfm/6R3Q/4zVNFhYaAaADpwC8jOblJs8RObk9s+rQ0ANjcaEagqWq2Vb2iSm2VUu6J6Jsrihnhs7426HryK9liZCurUvX1PfYWSsipT9fUu1aLgQBAEAQBY2kCLPXsbxueQXOyeq49PDe38EsKpS8EGTFXcAB56ri3f8A6Cb4hHRYji+7Ic+KOAu54aOJ0A91RfVMu0mWNH2IFLtFHK8sjqGvcBctbICbc7A6jqEstzYLve0jb6EN60TBiDx98rSPUsmP+TM/poP0O1mMPG+x8x/hW6ut5EfPJpLDi/BLhx1p+IEeWoXUo65XLia0QSw5rwWUFQ14u0g/84rsVX12rcHsqyi4+UdqmNT442F0B+csZnM+0AzahheR5hrrfWx9FS6jJxxpNHP6pJxxZtGvXjH5PAPl7CwAgKWvw4Or6aY72smHnYae2dy62Pc1iTivg7WNfJYNkF8F0uUcULACAyuNR5MVopR98Sxnr4XAf7l3cVuzDsg/Q9HhSduBbB+hqlwjzgQGZx2UQ4jSTGwDxJA89DYs+pXbwlK3EnD28HocCMrsGyv25RplxWeffko8R2mjgqmUz2v8YbZ+mUFxIAtv3hdKnpsraXZF8+x1sfpUr8f6sJc+xKrsdghNnyNzfgb43/0tuoqun32+F/ZDT0zIt8R/vg13ZfXOmdI8RyRsIsM4AJsd9gTb3XpOn4sseDjJnq+mYc8aDjJ7PQ1fOmEAQBAdNTUtYLuPkOJVbJyq8ePdNm8IOb0ilq8Rc/8AhHIfqV5HN6vZe+2PCL9WMl58lbVVjY2lziGtAJJJsABqVzIV2Wy0uWWO1LlmGxjtAGraZub/AFH3t/K3j6+y7FHS9c2GyZjcSxaSU5ppHP5AnTyDRoPRdOulRWoow5JeTR7E4DI6ZlTJeJrLljfvPzNLfFybY7vLcqmblQhXKpct+fg1TcmektavOtkpyyrGzGzJ7fYxLTQHuWavBAk/Aee617XtddXpuPXbZ9/hehFbY4oxmzm2tRFYiV0lt7ZCSb/NvH/NF3LKOyW48fsYjKNkdeT13ZXbmOpGV/heN4O8deo6j1AU9Oc4tRs8e5VuxNcwNfoRzBXUTTW0Uj82Y+3uNoGl2gc4t1/jDmj6kKrnQc6Jx9dFHqNbnjTivOjbLxR8+IuJV7IIzJIbNHAC5JO4AcSp8fHlfLtiWcTFnkWdkCDs9tDHWB/dh7SwjM14F7G9jobcCp8zBnjab5TLOf02eLpt7T9jhi2INZWUkd9XmW/kWWH/ALAKfFocsaxljDx3PEtZdrknFIeLYkyniMkl7DQAC7nE7gB7qzi40r59sS3h4k8mfZH+yLs/j0dYxzow5pabOa4C4vuOmikzMKeM0m9pkuf0+eI13PaZRbaVwbW0LeIkzHo172N/Ry6fTK28axv/AJwdfpFW8Sxv13/8LTajaT7E6O8Zka/Nch1i3LbcLa7/AKKnhYEcqMudNFDA6bHMjJ92mi6pp2yMa9pu1wDgehFwufbW4TcH5Ry7a3XNwflGV2/w507GlpsIgXu83WsPofovQ9FhqEm/DPUdArark34Z07K7ate0RVF2vbp3liWO5F9vhPXd5KLP6W2++r+iLqXRnt2U/wBGqr8PiqGZZGteCNDxF+LXDUei5FORbjy+1690cTHybsWf2vXujQ9n+x1H3ZJjDntNjfjyK9dh3q6pSPb4OSr6lM9Ep6ZkYysaGjkArRcO1AEAQEauqxG251PAcz/hVMzMhjV90vPoiSutzekZuoqS45nG5/LoF4bIyLMifdJnVrqUFwQpKlRKBJsotpsPNVA6MHKTu69CruHaqbFIisW0ebUezNYX90Y8tjbvXEZLcxxJ6L0VmRR29/d/HqQxc/BtcC2UihIc/wDayfidbT5RwXIyc+di1DhEsa+eTYUzQuTZJt8kyRNaFAw2fShg6aiFr2lrgHA6EEXBUlc5Qe0NJ+Tznabs6u4zUTu7fvMZ+B3QHgvQYnVlrsuXHuQSpae4GQpa2SGTK8OgljNyDo5p5joujOqLXdHlM2ruT4Z7vsni8n2eJ8o0exrnC3wlwvcDgNxsqON1D9PdKqT+1PX7EN1Kmu6Pk8/7ctnXFzayLhY3bw4giy9LGUJx4ObJcaZ07MY42rgDrgSCwlZxDuduR3heR6hhyos3/i/B4XqeBLHtbX4vwS8WoO/jyXym9wbXANiNRx3lRYeV+ns7iDAy3i2d5BwHBI6GN7i7M5xzSPItuvYNHAa7uJKsZOVPLmopcexby8yefYoRXHojPbc4BUgMr/EL5Swfga03Z68fMleixsdVUqD/AJPVYmKqaFW/5NRs9jTKuESNsHbpGcWu46cuS8zn4jpsfs/B4/qODLHtfs/B24zhvfx5c2Ug3BtmGosbjjotMLL/AE896NMDN/STba8kXBMIjoYXeIuJOZ7yLFx3BrR+Q5lTZN9mbYopfsT5eRb1C1Riv2Mht9h8kUsdTJo55a4D8LWkZR7fW69JRQq6VX8HrcbHVVCq+OTY4/hMNVG0zktYw95cODRYjc5xBsF5vHyLMeyUaltvg8liZVmNdKNS23wfKfFWOywUbe/dYNbk/dNA0GZ3EdArFXTbrp99vBap6TffZ9S7j3O7tD2dlp8NzEkvec0h6kfQbl6GqqNce2J6mmmNUO2Pgg7HTRzUEYytNmmKRthvFwc3mLH1Xm+pOyrI2n8o8l1Z205O03ryi7poGxsaxgytaAGgcAFy7LJWScpeWce22ds3OXlmy7PRfvXD4bho5XG/63HovV9MqddK2e16PS68db9eTZLpHWCAIDhLIGtLjoALlaWTUIuT9DKTb0jJVtYZHF59ByC8NnZUsi1t+PQ7NVSrjorZZSdyqqOjZs4tCyDrmmDQtoxbfBg6qSEzHfkbz4nyW05dnOjOuCT/ANGjB+Nzj1P6KP68n6GFokw0AA0uFG7NmyaJDXFujvdaPkzpPlH2R9kSCK6oxKxsNSp41bRjZyhdI7jb0WNRRnZFxTZ+Cpcx1TE17mEFrgSON7OsdW9DcKxRm3UxahL+DSUIyey+aNFz223sa5O6KNkrDTyi7H/Df7pPBem6P1DX/Zn/AAUsmr/JHle03ZfU0s5noXEbzp+RHEdCvSzrjOOpcnNsqhZHtmtoh0tZiY8D6Vsjt2bxN9SNQubLpFDfHByJ9Cx5Pa2jabLbG1E72zV1msaczYmizb8zxcepVnHwq6fxXJdxen1Y/wCK5PRMTwiOeEwvaMtrDorhePD9oezKro5zNQuIHTUEciDoR5qOyqFke2S2iK2mFke2a2jopK3E75H0jHu/F4mj1C5sukUvxs5M+hY7fGzcbJ7GTyvbPXEWabsiaLNB523k9SrePh10L7EXsXAqx1qCKTt/wwmONzGkgch5K2XSmwuulqmMgZSvcHMayR7/AAt1aA6wGp48QuPDperfqb9dnBh0fVztcvXZ7Ns3s3DSxNDIwHWFzbW66+ju6JmO4SyqgdC/cR7LJk8NrezivopnPo3HK7hYOaR1B0KiuoruWprZBfj13x7bFstcH2XxWocGzObCz7xYwNcR8xuR6WVSHTceD2kU6uk41ctqP9nr2B4UymhbEzcB7q+opLSOlFJLSJ6yZCAIDP7TVtrRD5nf2j/nJef61ktL6Uf5L+FXz3v+DNzTcF5pL1LzeuBG1ZbNT7IbBYS2DPVtXmkyA6cVerhqJq2Sji4YAxtybaNaLuPly8zotqsGdz4NZ2qKPgNbIPB3VP8AMDK/30aPYrsVdHqS+97KbyZPwdU9PikdnxzxT23xujDQ7pcKSXScdrxowsiZYYNtayZ/2eoYaWf8D9zvkdxXAzOlWU/cuUWar1Lx5LHEXljSOW7yVCuO5aLm9rZU4RAXnMVZteuERtljLjDW3bAx1S8aWZYNB6vOntdTY/Srb+ZLSK9l8V4K6Xa98RAqqKaFh0MjS2RjeptrZWrOhTinKEt/BpHJRfYfWMkaHRPEjHC7XDd1HpyXGvxp1P71plpTU1tEtwUUJOEu5eg49TQYZVd4zX4ho7zXv8DI+vSpPycq2HZLRJ7pt72F+dgrpEc0AQBAcBE297C/kEBzQEatoY5haRgeOoQH2loY4xZjGt8gEBIQBAEAQBAEAQHwlYb0tg8+r6zPI9/Nxt5DQfReHzLHba2zt1x7IJEaLUqu+EY2TWtULZkh4m/KwnopaeZBmQha4yWvZx1P8IPFd/Fxfq/sVbbew0uGUbWDTU8Sd58yu3CuMVpIpNtvkuIyAtjUzm1/aRFh0zadsH2iTK10pc7K1ucXDRzNltFcGGyydDSYxRRzsaWh98v44pGHUA9DZYlH0Mr3RTUFdPTyuoaz9sBG6SGYfE5jdC1w4nd7rz+f02KanVxt8l+m96afsWFLE+RoD/BH/wDm07x/qO4+Q081dxumwrfdJbZDZe5eCRjO1VBhz2QTF5kIBLYm3EYO64C6agtFbZoKeaOaMPjIkjcA5p4OaRogKOTC/slR3sPgglIEsYHhZLuZK0fdDvhIHEtK5HV8dWUOS8ot4s/u7WaALxr3sukvCJsstuDhb1G79V3+h5Lhb9NvhlXKhuPcX69ec8IAgCAIAgCAIAgCAIAgCAIAgIGO1GSmkd/CQPM6D81UzZ9lEmSVLc0edMdovGNcnYZLpFHM1RYMaoGzYg4xF4PUXUtD5DMW0Oiq5Wv4uztPNjtW28hp6L2eBOMqlo5d6amaijl0VwhLBj0MmQ247P8A7fOKmKZkMha1srZA4tdkFg9paCQbWuCOC2UtGrRrtkcEbQ0sdMxxky5nOeRlzvebuIbwG4DyWre2ZKzamxrIuYhnJ8i+Ifqq9/8Ain7ksPV/BOpHaKciMVtzsVUVNY6ppwyTvWsDmukawscxuUnxEXabA6aqSMjDR6Dsnhn2Wlhpy4SGNlnOHwuc5xc7L0BdYeS0fkyidtE4Cmfpc+HL8we3L9bKtkadbTJa/wAlo7gvn78nSPhdYhw3gg+xVjFsddsZfJiS3Fo1LTcXX0SEu6KZx2fVsAgCAIAgCAIAgCAIAgCAIAgM9tzLlpbfie0fmf0XM6q9VJfJZxFuww0L15eSOkToH2KhkgWkDlWkjZH2sgzNISEtMMyWM0BkaC3SWO+T+Jp3sPtp/wDV28DL+lLXoytdV3rjydOE14Oh0I0IOhB5EcCvUxkpLaOdJNMv4JQUMbJkbwsmTlNXtjaSSAAtW1FcjyV2H4cZpJKiW7c7O6jbxbHe+YjmTrbkAvNdQ6inalD05L9NOovfqdUJdG4xv0I9iOBC7uJkxvrUospzg4stIXXVk0LGB1lhcmCNWzd7IyMagHM70+G/mR9Fyeq5Krq7V5ZZoht7J68aXji/cVtF8mUaHDX3hYf4R9NF9CwZ91EX8HJtWptElWyMIAgCAIAgCAIAgCAIAgCAIDJ9or7QM+f+0rk9V/BFvD/NmGglXnpRL5YQyqCUTYsqSVQTiZRZNOirtGSHX0ObUaFTV2uLNXHZQVuGNebuBa8aZ26HpmG5y6ePnTq/F8EM6oy8nCGgmbukY7zDmn6XXSXWVr7kQPF9mSmUdQfvxt66u/wtZ9bS/FGVi/JPosHaCHyOMrhuvo0eTd3rvXJyupWXcb0ieFUYeC4YFzH8krOmuomyizhu3OGhHkVYxsqdEtwI5VqS0yq/6fPGbMLZG9fCR58F6CrrkGvvXJWli/8Aqcu6qnaAMj6l2a3kBv8AcLezrdXb9vLMRxX6lph9EIm7y5x1c473Hmf8cF5vJyZ3z7pFuKUVpEpVzIKAusDN4G+v5le+6X/462czJ/3GT10CAIAgCAIAgCAIAgCAIAgCAIDIdpY/7Vh/1APdrv8AC5nU47gv3LWK/uf7HnUMy4LidAnwzqKUTdE+lqdVBOHBukXdNNcKpOJntJjTdRNEbWjoqaYO81vCbQK4sspt7NfB3RlYYJLJFE0Dvp5LrSSMskELQ0ACyZCyD5mWdMH0LUBx0KylyEW+zrbUzP5v9xX0Dp2v08TmZP8AussleIAgCAIAgCAIAgCAIAgCAIAgM32gwZqB5GuUsd7OAJ9iVTzo91X7E1EtTPII5Vwe06OyTHULRwJFInUk+qgnEliy+o5lUnEsLTLWGVVZRIpwJTXKNrRC+DoqIb6raMh5ID32U65NWiNPUreMDXZPwqS4UNy0zMS0a5V2jLPuZZS2YZ57jO3Ti90cTQ0XLQ8m7uVwLfmvRYXS4uScyrZf7G02No2TRAyFznFu8nUjncr0X6Snt7e1aKn1Zb2TQzIXRk3LDbXeR90n0XiOoYzovcfT0OjXPuimcKuTLG48gVUrjuaRIjQYGwimivvyNJ8yLn819ExYdtMV8HKuluxsnKwRBAEAQBAEAQBAEAQBAEAQBARMXpO+p5Yvxse0eZaQD72UdsO+Dj7m0Xppn57lcWuIOhBIPmvP9vodLZyjlWrRlMs6OTVQTXBNGRf0cipTRYjIt6dyqyRJvZMjkUbRG4nY6XRaduzTtK6tsdQrEF6EUipkeOJVmKb4RGVku10cDsjf2jybBo59SrVfTp3PnhEbtUUb7AKQyRh0r7OdrZu4dNdSutHo1PbyVv1UibXYe9g8IzjpvHmuVldFshLdfKJ4ZKl5PAsUfaolO494/cbWOY9F16V2QW/Qhlyem7B41+yDha7fC4X4cF1oPa2VWtM22LwXy1DdxaA/qCbtd6XPuuJ1zE+pV9SPlFrFs0+1+pU10ReBG3e8ho9SvNYNf1L4xL7fbFy9jYsbYAchb2X0FLS0cVnJZAQBAEAQBAEAQBAEAQBAEAQBAeE9pOGGnrnkCzJf2reXjJzD+q/uFx8ivtsfyXa57gZ2F6rSRKmWlJJqq80bpmhonqjYieMi4p3KrIlUicwqJm3cc3tuLLVPkxtGWr8OqWvJjmGU/de0G3kQRddOq2lx1KPPwVrI88FdNg0sgPeSndub4R/lTK+EWu2JE47Rh30Zim0aS5rtNCSV2qbe7UkVJR1wejbP7dtaAyW8bhYaiy6CmmyFpnoeE7Qse0eIG/Vb+DUj7S7GUuIDOR3ctrCVm/pnbuePPXqFHKqMjaM3E86ZsdiFHOGsYJWX0e1wyOH8QOoKxWpR4Yk0z1/B4X/Z2tlAvaxHC1tyklFTi4y8M1T09og0FC4VJDtWxjM0881w3219lwsPpn0spy9F4Llt/dVpeX5L9egKQQBAEAQBAEAQBAEAQBAEAQBAEBjO1HZ81VGZIxeWG72gb3N07xvsLjq3qq+RV3x2vKJap9rPEaeRcqSLSLKmkVecdm6Zf0E6pWRJYsuYJ1VlEk7iY2oUXYZ7j6ZjZY7UGyBVvdzU0IxNGZXEseLSWx6nnw9F0qsZPlleU/YtNhntc50stnPJtc8B0XexakocIp2Ntm1kwGnrfDIwHk4Czh5O3hWJRTWjTbKbEOzmSE3opnA7wx58PuB+nqtO1x/EztESLaitontiq4HtBIAkbqw68xuW6b9TVnpmEV5laCeIut0CyWTAQBAEAQBAEAQBAEAQBAEAQBAEAQBAEB4j2lbIGjl+0QNP2eQ6gDSJ53tPJh4cibclz8int5Xgs1T3wzJ08i58kTouqGRU7ESIu4HKpJEiJsaiZsSGqNmSLizT3T8u+ympa71s0l4PNZBzXej44KfqSMNrnxHweqvY8nvRDYjZYDtsIf3gcOoF1cIjUYVt9Tvfd0rW/MQPzQFu/G4anRpa8c7goCyoJms3DRAW0cgcLhbGCFtBUPjpZpIi0PYxz25hdpLRfKfO1vVAS6V7ixpcMri0FwHAkahAdqAIAgCAIAgCAIAgCAIAgCAIAgCA6qqmZKx0cjQ9jgWua4XDgd4IWGtrQPD9uNi30DzLFeSmJ0dvdFc6Nk6a2DvfXfzr8dx5XgtV2J8Mp6CoGi5dkCyjRUcwsqM4slRYxyhQNMydrZVq4mTnnWNPYMjtVh0cYztvmcd3BdPDtnL7WV7YJGeppMpXXot7H8FacNm1w/EIHwgFrC7dqAugpxfggaaNNSYLSTQkPiidcfhF/NZ2YIWDbOxU5JjBbfkTb2QF6Zi3cVkFphmKc0BX4riXf1DKZpu0ESTWP3Wm7GH5nC/k0oDYsOgWxg+oAgCAIAgCAIAgCAIAgCAIAgCAIAgOL2BwIIBBFiCLgg7wRxQHmm1HZj4jLQEMO8wONmH/AMbvu/KdOoVK7EUuYk9d2vJhpHy07+7qI3wuvaz2kX+U7nDqFyrsaUfKLcbE/UsIMQB4qlKpolTJsdWFC6zKZ3sqQtHEyVu0UHex3G9u5T40nBmli2jIOYRvFl1O5MrdrPjTy0W6k14HaaXZiKvmOWmD3ji4j9mPmedB5b1ZrstlwiKUYryen0Ox8uQd9UHPx7tgyDoM2p89FegnrkgevQ7XbIO4VJ9YwfycFtowSabZVoBzyyP+XKwefE/VNA69ndjY6Rznd7JMSc15MtyebiB4imgaZZAQBAEAQBAEAQBAEAQBAEAQBAEAQBAEAQHRWUccrCyVjJWne17Q5p9CsNJ+QnoymIdm1HJcxiSnP+m85f6H3HtZV5YlUvQkVskU1R2Yyj91VNI4CSIg/wBTXf2qtLp0X4ZKsl+qIx7P60bpIHfzPH9ihl01+jN1lL2O2PYGsO98A/mef7Vj/pb90ZeUvYlwdmhP76dvlHHr/U4/opodO15kaPJWuEXeG9n9DEbmLvnc5TmH9OjforcMauPoQu2TNPHGGgNaA0DQAAAAcgArBGckAQBAEAQBAEAQBAEAQBAEAQBAEAQBAEAQBAEAQBAEAQBAEAQBAEAQBAEAQBAEAQBAEAQBAEAQBAEAQBAEAQBAEAQBAEAQBAEAQBAEAQBAEAQBAEAQBAEAQBAEAQBAEAQBAEAQBAEAQBAEAQBAEAQBAEAQBAEAQBAEAQBAEAQBAEAQBAEAQBAEAQBAEAQBAEB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09023"/>
            <a:ext cx="3024336" cy="233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330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2.bp.blogspot.com/_CG5TVR2hGjE/TJw4CUaCsOI/AAAAAAAAASU/-qrGO6lAiF4/s400/green-arr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00808"/>
            <a:ext cx="3689636" cy="27672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Añadiendo eventos: Ejemplo 1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31640" y="1724744"/>
            <a:ext cx="7498080" cy="48006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s-MX" sz="1600" dirty="0"/>
              <a:t>&lt;script&gt;</a:t>
            </a:r>
          </a:p>
          <a:p>
            <a:pPr marL="82296" indent="0">
              <a:buNone/>
            </a:pPr>
            <a:r>
              <a:rPr lang="es-MX" sz="1600" dirty="0"/>
              <a:t>   </a:t>
            </a:r>
            <a:r>
              <a:rPr lang="es-MX" sz="1600" dirty="0" err="1"/>
              <a:t>function</a:t>
            </a:r>
            <a:r>
              <a:rPr lang="es-MX" sz="1600" dirty="0"/>
              <a:t> </a:t>
            </a:r>
            <a:r>
              <a:rPr lang="es-MX" sz="1600" b="1" dirty="0" err="1">
                <a:solidFill>
                  <a:srgbClr val="C00000"/>
                </a:solidFill>
              </a:rPr>
              <a:t>increaseText</a:t>
            </a:r>
            <a:r>
              <a:rPr lang="es-MX" sz="1600" dirty="0"/>
              <a:t>(id){</a:t>
            </a:r>
          </a:p>
          <a:p>
            <a:pPr marL="82296" indent="0">
              <a:buNone/>
            </a:pPr>
            <a:r>
              <a:rPr lang="es-MX" sz="1600" dirty="0"/>
              <a:t>         </a:t>
            </a:r>
            <a:r>
              <a:rPr lang="es-MX" sz="1600" dirty="0" err="1"/>
              <a:t>document.getElementById</a:t>
            </a:r>
            <a:r>
              <a:rPr lang="es-MX" sz="1600" dirty="0"/>
              <a:t>(id).innerHTML=</a:t>
            </a:r>
            <a:br>
              <a:rPr lang="es-MX" sz="1600" dirty="0"/>
            </a:br>
            <a:r>
              <a:rPr lang="es-MX" sz="1600" dirty="0"/>
              <a:t>              </a:t>
            </a:r>
            <a:r>
              <a:rPr lang="es-MX" sz="1600" dirty="0" err="1"/>
              <a:t>document.getElementById</a:t>
            </a:r>
            <a:r>
              <a:rPr lang="es-MX" sz="1600" dirty="0"/>
              <a:t>(id).innerHTML.charAt(0)+</a:t>
            </a:r>
            <a:br>
              <a:rPr lang="es-MX" sz="1600" dirty="0"/>
            </a:br>
            <a:r>
              <a:rPr lang="es-MX" sz="1600" dirty="0"/>
              <a:t>              </a:t>
            </a:r>
            <a:r>
              <a:rPr lang="es-MX" sz="1600" dirty="0" err="1"/>
              <a:t>document.getElementById</a:t>
            </a:r>
            <a:r>
              <a:rPr lang="es-MX" sz="1600" dirty="0"/>
              <a:t>(id).innerHTML;</a:t>
            </a:r>
          </a:p>
          <a:p>
            <a:pPr marL="82296" indent="0">
              <a:buNone/>
            </a:pPr>
            <a:r>
              <a:rPr lang="es-MX" sz="1600" dirty="0"/>
              <a:t>     }</a:t>
            </a:r>
          </a:p>
          <a:p>
            <a:pPr marL="82296" indent="0">
              <a:buNone/>
            </a:pPr>
            <a:r>
              <a:rPr lang="es-MX" sz="1600" dirty="0"/>
              <a:t>&lt;/script&gt;</a:t>
            </a:r>
          </a:p>
          <a:p>
            <a:endParaRPr lang="es-MX" sz="1600" dirty="0"/>
          </a:p>
          <a:p>
            <a:pPr marL="82296" indent="0">
              <a:buNone/>
            </a:pPr>
            <a:r>
              <a:rPr lang="es-MX" sz="1600" dirty="0"/>
              <a:t>&lt;h1 id ="anyId1" </a:t>
            </a:r>
            <a:r>
              <a:rPr lang="es-MX" sz="1600" b="1" dirty="0" err="1">
                <a:solidFill>
                  <a:srgbClr val="C00000"/>
                </a:solidFill>
              </a:rPr>
              <a:t>onclick</a:t>
            </a:r>
            <a:r>
              <a:rPr lang="es-MX" sz="1600" dirty="0"/>
              <a:t>="</a:t>
            </a:r>
            <a:r>
              <a:rPr lang="es-MX" sz="1600" b="1" dirty="0" err="1">
                <a:solidFill>
                  <a:srgbClr val="0070C0"/>
                </a:solidFill>
              </a:rPr>
              <a:t>increaseText</a:t>
            </a:r>
            <a:r>
              <a:rPr lang="es-MX" sz="1600" dirty="0"/>
              <a:t>("anyId1")"&gt;</a:t>
            </a:r>
            <a:r>
              <a:rPr lang="es-MX" sz="1600" dirty="0" err="1"/>
              <a:t>Click</a:t>
            </a:r>
            <a:r>
              <a:rPr lang="es-MX" sz="1600" dirty="0"/>
              <a:t> </a:t>
            </a:r>
            <a:r>
              <a:rPr lang="es-MX" sz="1600" dirty="0" err="1"/>
              <a:t>on</a:t>
            </a:r>
            <a:r>
              <a:rPr lang="es-MX" sz="1600" dirty="0"/>
              <a:t> </a:t>
            </a:r>
            <a:r>
              <a:rPr lang="es-MX" sz="1600" dirty="0" err="1"/>
              <a:t>this</a:t>
            </a:r>
            <a:r>
              <a:rPr lang="es-MX" sz="1600" dirty="0"/>
              <a:t> </a:t>
            </a:r>
            <a:r>
              <a:rPr lang="es-MX" sz="1600" dirty="0" err="1"/>
              <a:t>text</a:t>
            </a:r>
            <a:r>
              <a:rPr lang="es-MX" sz="1600" dirty="0"/>
              <a:t>!&lt;/h1&gt;</a:t>
            </a:r>
          </a:p>
          <a:p>
            <a:pPr marL="82296" indent="0">
              <a:buNone/>
            </a:pPr>
            <a:r>
              <a:rPr lang="es-MX" sz="1600" dirty="0"/>
              <a:t>&lt;h1 id ="anyId2" </a:t>
            </a:r>
            <a:r>
              <a:rPr lang="es-MX" sz="1600" b="1" dirty="0" err="1">
                <a:solidFill>
                  <a:srgbClr val="C00000"/>
                </a:solidFill>
              </a:rPr>
              <a:t>onclick</a:t>
            </a:r>
            <a:r>
              <a:rPr lang="es-MX" sz="1600" dirty="0"/>
              <a:t>="</a:t>
            </a:r>
            <a:r>
              <a:rPr lang="es-MX" sz="1600" b="1" dirty="0" err="1">
                <a:solidFill>
                  <a:srgbClr val="0070C0"/>
                </a:solidFill>
              </a:rPr>
              <a:t>increaseText</a:t>
            </a:r>
            <a:r>
              <a:rPr lang="es-MX" sz="1600" dirty="0"/>
              <a:t>("anyId2")"&gt;</a:t>
            </a:r>
            <a:r>
              <a:rPr lang="es-MX" sz="1600" dirty="0" err="1"/>
              <a:t>Click</a:t>
            </a:r>
            <a:r>
              <a:rPr lang="es-MX" sz="1600" dirty="0"/>
              <a:t> </a:t>
            </a:r>
            <a:r>
              <a:rPr lang="es-MX" sz="1600" dirty="0" err="1"/>
              <a:t>on</a:t>
            </a:r>
            <a:r>
              <a:rPr lang="es-MX" sz="1600" dirty="0"/>
              <a:t> </a:t>
            </a:r>
            <a:r>
              <a:rPr lang="es-MX" sz="1600" dirty="0" err="1"/>
              <a:t>this</a:t>
            </a:r>
            <a:r>
              <a:rPr lang="es-MX" sz="1600" dirty="0"/>
              <a:t> </a:t>
            </a:r>
            <a:r>
              <a:rPr lang="es-MX" sz="1600" dirty="0" err="1"/>
              <a:t>text</a:t>
            </a:r>
            <a:r>
              <a:rPr lang="es-MX" sz="1600" dirty="0"/>
              <a:t>!&lt;/h1&gt;    </a:t>
            </a:r>
          </a:p>
        </p:txBody>
      </p:sp>
    </p:spTree>
    <p:extLst>
      <p:ext uri="{BB962C8B-B14F-4D97-AF65-F5344CB8AC3E}">
        <p14:creationId xmlns:p14="http://schemas.microsoft.com/office/powerpoint/2010/main" val="1100162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87624" y="260648"/>
            <a:ext cx="7498080" cy="1143000"/>
          </a:xfrm>
        </p:spPr>
        <p:txBody>
          <a:bodyPr/>
          <a:lstStyle/>
          <a:p>
            <a:r>
              <a:rPr lang="es-MX" dirty="0"/>
              <a:t>Añadiendo eventos: Ejemplo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60475" y="1556792"/>
            <a:ext cx="7498080" cy="48006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s-MX" sz="1800" dirty="0"/>
              <a:t>&lt;script&gt;</a:t>
            </a:r>
          </a:p>
          <a:p>
            <a:pPr marL="82296" indent="0">
              <a:buNone/>
            </a:pPr>
            <a:r>
              <a:rPr lang="es-MX" sz="1800" dirty="0"/>
              <a:t>       </a:t>
            </a:r>
            <a:r>
              <a:rPr lang="es-MX" sz="1800" dirty="0" err="1"/>
              <a:t>function</a:t>
            </a:r>
            <a:r>
              <a:rPr lang="es-MX" sz="1800" dirty="0"/>
              <a:t> </a:t>
            </a:r>
            <a:r>
              <a:rPr lang="es-MX" sz="1800" b="1" dirty="0" err="1">
                <a:solidFill>
                  <a:srgbClr val="C00000"/>
                </a:solidFill>
              </a:rPr>
              <a:t>upperCase</a:t>
            </a:r>
            <a:r>
              <a:rPr lang="es-MX" sz="1800" dirty="0"/>
              <a:t>(id){</a:t>
            </a:r>
          </a:p>
          <a:p>
            <a:pPr marL="82296" indent="0">
              <a:buNone/>
            </a:pPr>
            <a:r>
              <a:rPr lang="es-MX" sz="1800" dirty="0"/>
              <a:t>              </a:t>
            </a:r>
            <a:r>
              <a:rPr lang="es-MX" sz="1800" dirty="0" err="1"/>
              <a:t>var</a:t>
            </a:r>
            <a:r>
              <a:rPr lang="es-MX" sz="1800" dirty="0"/>
              <a:t> </a:t>
            </a:r>
            <a:r>
              <a:rPr lang="es-MX" sz="1800" dirty="0" err="1"/>
              <a:t>text</a:t>
            </a:r>
            <a:r>
              <a:rPr lang="es-MX" sz="1800" dirty="0"/>
              <a:t>=document.getElementById(id);</a:t>
            </a:r>
          </a:p>
          <a:p>
            <a:pPr marL="82296" indent="0">
              <a:buNone/>
            </a:pPr>
            <a:r>
              <a:rPr lang="es-MX" sz="1800" dirty="0"/>
              <a:t>              </a:t>
            </a:r>
            <a:r>
              <a:rPr lang="es-MX" sz="1800" dirty="0" err="1"/>
              <a:t>text.value</a:t>
            </a:r>
            <a:r>
              <a:rPr lang="es-MX" sz="1800" dirty="0"/>
              <a:t>=text.value.toUpperCase();</a:t>
            </a:r>
          </a:p>
          <a:p>
            <a:pPr marL="82296" indent="0">
              <a:buNone/>
            </a:pPr>
            <a:r>
              <a:rPr lang="es-MX" sz="1800" dirty="0"/>
              <a:t>        }</a:t>
            </a:r>
          </a:p>
          <a:p>
            <a:pPr marL="82296" indent="0">
              <a:buNone/>
            </a:pPr>
            <a:r>
              <a:rPr lang="es-MX" sz="1800" dirty="0"/>
              <a:t>&lt;/script&gt;</a:t>
            </a:r>
          </a:p>
          <a:p>
            <a:endParaRPr lang="es-MX" sz="1800" dirty="0"/>
          </a:p>
          <a:p>
            <a:endParaRPr lang="es-MX" sz="1800" dirty="0"/>
          </a:p>
          <a:p>
            <a:endParaRPr lang="es-MX" sz="1800" dirty="0"/>
          </a:p>
          <a:p>
            <a:endParaRPr lang="es-MX" sz="1800" dirty="0"/>
          </a:p>
          <a:p>
            <a:pPr marL="82296" indent="0">
              <a:buNone/>
            </a:pPr>
            <a:r>
              <a:rPr lang="en-US" sz="1800" dirty="0"/>
              <a:t>&lt;input type="text" id="anyId3" </a:t>
            </a:r>
            <a:r>
              <a:rPr lang="en-US" sz="1800" b="1" dirty="0" err="1">
                <a:solidFill>
                  <a:srgbClr val="C00000"/>
                </a:solidFill>
              </a:rPr>
              <a:t>onchange</a:t>
            </a:r>
            <a:r>
              <a:rPr lang="en-US" sz="1800" dirty="0"/>
              <a:t>="</a:t>
            </a:r>
            <a:r>
              <a:rPr lang="en-US" sz="1800" b="1" dirty="0" err="1">
                <a:solidFill>
                  <a:srgbClr val="0070C0"/>
                </a:solidFill>
              </a:rPr>
              <a:t>upperCase</a:t>
            </a:r>
            <a:r>
              <a:rPr lang="en-US" sz="1800" dirty="0"/>
              <a:t>("anyId3");"&gt;</a:t>
            </a:r>
            <a:endParaRPr lang="es-MX" sz="1800" dirty="0"/>
          </a:p>
        </p:txBody>
      </p:sp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QEATAMBIgACEQEDEQH/xAAbAAABBQEBAAAAAAAAAAAAAAADAAIEBQYHAf/EAE4QAAEDAwECBwkNBgUCBwAAAAECAwQABREGEiETFDEzQVGyByIyYXFzgbHSFSM0QlJTcoKRk6Gj0RZUksHC4UNilOLwNrMXJCU3dHWi/8QAFAEBAAAAAAAAAAAAAAAAAAAAAP/EABQRAQAAAAAAAAAAAAAAAAAAAAD/2gAMAwEAAhEDEQA/AOzR47S2wpadpRJ3k+OicVY+bH2mlG5hHlPrrl+sNXO2p24vxddwzPjKcWza0xErbKQdzalDJ2sDGcjf1UHTZEZlLDhDYyEk8p6qayw25tqWnaO1ykmmQpnuhY2ZuzscYipd2eraTnH40eJ4C/pmgrrLcbXeuO8QSpXEpS4r22kpw4g4OOseOrLijHzY+01yvRLWppk/VTFknQ7dFavkpRfejF9TrhWe9AyAABjfv5a2uhNQTL7bpSLqy2zcrfLXElpa8BS0475Od+CCOXx0FtBZQ61tOJ2iAgAkn5Cak8UY+bH2mhWzmD9TsJrJyb1f79qm5WXTcmLb41qCBKmvscMpx1YyEITkDAGck9P4hseKMfNj7TXkUYZAHICoD7TXltRLbgsouD7ciUlOHHW29hKz1hOTivY3M/WV2jQeNJ24mxnG0FDI9Nc3iaO1bB0nM0nEdsqITqXUCd3/AAriV58JGMbR5CrJx466EhTwyGVEoSogEtZ6d/xhTtuV/wAZ/wB1AG2RXIGnY0N4pLkeIlpZQcglKcHFS4ngL+maAsyVIUk+CoEHDP8Auprbq8qLC1FBOeYJ5QOnIoMRZbRrHS8y/PwYEC5RrlcnpLTC5fBKa2lZCslJBBBGU7sY8daLQlgl2K2SVXV9t65T5S5ctbfgBasd6nxAAVccLI8f+nPtUuGkdZ/059qgdbOYP1OwmsnKs19sGqLjetORY1xi3QIVKgvSOAUh1AwFIXgjBHKDWmZWptISwtSklKTvYJ+KB1+KicLI8f8Apj7VAS1uS3YDLlxjtx5Sk5cZbc20oPUFYGadG5n6yu0aDw0jrP8Apz7VGi72E7O0d5ySnG/JzuoFEOGledc7Zqq1PfG7fYrw/Bkx1ToUN19LRWFEKSkkZTnON1C1XMkwNFXuZCJTIZjyVtqHKkja3+jl9FYKVpTTv/g37piMymcbUJap4xwy3lIyoFfKQVEpKc9OKDpmnZj1x09b5snZ4aRFQ4vZGBtFIJwKPbPgo9HZFQNHf9IWf/4LXYFT7X8FHo7IoI1z1JZbTIbj3O6woj7ngNvPpSo+g1ZpWlaUqQQpKsEEHIIrjmk4d9ukjU/A2/Tcx965PNzPdNbvDbOcJSQEnCMeDW/7nlpn2LScG2XSTHkvxtpCXI6ytOxtHZGSAdw3cnRQXVv8E/QR6qgap1GxpyGw87HekvSZCI0aOxjbdcVyAZwB5an2/wAE/QR6q553UrZOXfdNvIvcptqRd2kMsJabKYytgjbSSnJO7OFZG80HRbZIflwWX5cNcN9YyuOtaVFs9RKdx9FEi82rzi+0aZbY70WC0xJluS3kDCn3EpSpZ6yEgD7KfF5tXnF9o0A2EocjuNuAKSpbgUk7wQVHdWTPcy04WXYylXAwF7RTAM1fF2yelKM4BGcjqNagRw646pRSnvyAA2k+sU7iSPl/lI/Sg9gRGbdb2IUbPAx2g2jaOTsgYGTXlsP/AJUejsilxFHyvykfpQI0cSUcIspB3Dc2n5I6xQV950Tp29TTNnwMylDZW6y+4ypY/wA2wobXpq5t0GLbITMKAylmMwkJbbSdyRTBb2z8YfdI9ml7nt/KH3SPZoFbj3n1EeqqnVdgdvkqxvNSG2hbbiiWsLB79KQdw8e+rFlhMhXf7I2W0gYbT1qHV4qLxBvr/LR+lBLBoUU+9q84vtGg+57Z6fy0fpRIYKWdkbwlahyAfGPVQOZ5HvOH1Cub6Tsn7aRJ1+vFyuAmOzHkQxHlLaEFCFFKQlIOCd2d437vT0hj/F86fUK5fJRpi1zryYWqLpbGHZDip1sjtn3xwHCuDygqG1jlSfIQKC+7jsmXL0eXZ8pyXI46+FPLVnawvo8XirW2z4OfKOyKy3cgtr9r0RGakxlxVOuuvIYcztNoUs7IOenGD6a1Ns+Dnyjsigwlq1dDs+otURrg9Mkv+6OWI0dlx9aWw2jJCUg7KQT4uWttYr1Av9tauNqfD8V3OysAggjcQQd4NZrQrDQ1TrSSEAPLuSEKX0lIaSQPtUftoPcpASnVKE+AnUEjAHIO9RQbCB4S/oJ7SqqteLgtaakOXSVNixQ41tOwlbLoJcSAAeokgHxVawPCX9BPaVWY7r3/AEHM8/G/77dBsUDCQASfGaDF8BfnF9o0ZHgjyUGL4C/OL7RoI/GksuOoVsnKydywOrx16ZzROS2knr20/rUiLzavOL7RqFNeuqL1AaiMxVW5YXxtxxZDqCB3uwOnfy0BvdBHQkfeJ/WgxpIjI4NWyrcDkOJ3d6PHVkrkqLbuZV9XsJoAtyozSlraYbQpxW0spUgFR6zv3mk1KjMbfAsNN7atpWwpA2ldZ37zUGy6iNz1Lf7OYoaFpLAD3CZ4XhElXJjvcY6zV/mgrWXwwQSpo7SB/iAY3q/WiLmtrTsrSypPUXAf5U+Fzj3lPbXUe/XyLYmorkxLqkypbcRHBJBwtZwknJG6gMLgkdDf3oosM7bO0Ck5Wo96cjwjUgUGN4LnnFeug9i+Arzi+0axOqf/AHV0X5mb2BW1jHDavOL7RrFXJMi691OyOR4MxMe0sSDIkusKS0orSAAhR3KPkoN2rkqJbuaV5U9hNS1clRLdzR8qewmg5DdL5OtevtUwLc4iG7dpUON7pvD3qH70o5P+c5wkcmemus2W2ptFuYhJkypRbHfPy3i644ekkn1cgqnVoeBJm6jduS+Nxr7wPCx1IwGuDSQClWc535z0Yqw0vaJdjtSIEu6LuIaOGXnW9lYR0JUcnax17qCbC5x7yntrrLd1Mf8Ap9h/++h9s1qYXOPeU9tdVGtbJKvsW2NQ1NJVFukeWvhFEAoQrKgMA76DR0GLyOecV66MN9Bi8jnnFeugihhxx18pd2EhwgAFfUD0KHXTuJu/vH4ue3VXqy5yLLpa93KFscYjIU43tpyMgDlFZC66h1pZ7bab+8uBJZuLrTRtIZ4PgeEHee+5JJzgHdig6HxN394/Fz26BFackJ2kLDYASMJK9/eJ6lVmY9z1HZdY2i032fDuEe8NvlBYi8CYzjaQogd8dpO/G/fWtte9lflT2E0C4m7+8fi57dLibv7wftc9usfKvGprjrm7adtEmHCjRY7L3HHI/Cra2k7wE5AUST0ncAeWrLRF5ukyXebRfFMuzrTIS2ZDKNhLyFp2kq2eg45aC3YaW64pAWEFAIJBX33fq6leLx8tH4m7+8fi57dKD8Ie9PbXWZvl5vVw1X+zOm3Y8NTEYSJs95rheDCjhKEoyMqPLv6KDTcTd/ePxc9uiQkqSHWyc7DmMjO/IB6Seustpy/XaNquRpXUjkeRKEUTIk1hvgw+1nZIUjJ2VAg8h/vq43OyfO/0poKXVlskXrSt8tsIIMiShTbe2rAyQOU1D1Np6fctOWWDGDXDw5UR13aXgbLZG1g9NX4lIjvPIWBkrzziB0DrNO90mer81v2qCk1BY5tw1lpe6x+D4rbTK4xtKwr3xCQnA6d4q6tXMq8qewmvfdFonk/Nb9qgxnuKI2XEglQSoYcQPigdJ8RoKy02SZF11frw8G+KTmI7bJCsqyhJCsjo5adp+yzIGqtTXGQGxHuLrC2NlWThDeycjo31ce6DfyfzG/ape6DfyfzG/aoGwfhD3p7a6zl6sl5hao/aTTaI0lx+OI02FIc4MOpScpWlYBwocm/dir1h9LCy4sDDgJGHEfLUek+MUf3Ra+T+Y37VBmtPWC7P6qkaq1GiKxLMUQ4kOM4Vhlra2iVLIG0oknkGMfhqo3OyfO/0poXui18n8xv2qfCWF8M4MYW5kYUD8UDoJ6qAjPK9uz74fUKhzL5Z4KXVTbpBjhlYQ7wshCNhRGQk5O4kb8VMY5XvOH1CucaatdouPdQ1iuewzJlMrY4Jp9AWEJLYyoA7snABP60HRokmNNjokQ32n2HBlDrSwtKh1gjcaFA3Ff0EeqsV3NkIi6o1nb7eNm0RpjPFm0D3ttxSCXUp6sEDd0VtYPKv6CPVQV1x1lpu2TzAn3qGxKTjbbW4AUZ5No8ieUcuOWrO3XGHc2VPQJDchpLim1LbOQFJOCPQawHcwVbhZdQIu4j8eRcZBufGAM4zu2s/FxydHLUruJcX/YpXEs8V49I4HOc7G33vL4sUGxh/Cn/T2lVNzUGH8Kf9PaVWQ7rzbz1vsMaPKeirk3mOxwzKilSQvKcg9e+g3iVJVnZIODg0BjnpPnR2E1F0/YrfYIaotrZU00tfCK2nFLKlYAKiSTv3CpbHPSfOjsJoHM8rvnD6hWEjaKj3TVGpJl6hPIS7KaXClNPKaWU8EEqwpBBxkYIO6tmtC1PuhpLvKCcO7IzjqpcC/wDJd+//ALUA7DY7bp63It9nipjRkHIQCSSTykk7yfLRoO8r+gj1U3gn/ku/f/2pjYJVhptYUE4V77jkJT6eSgh3LSOnbncU3G4WeHIlp/xVt5Jx19fpqNoC0S7LaJUac0lpxyfIeQlKgRsLWSnk8VXPBv8AyF/f/wBqXBv48Bf3/wDagbD+FP8Ap7Sqj6gsEa++5/GnXW+IzW5jfBEDaWg5AOQd1GaHvq0IadDifCId69/86LsO/Ie+9FBLFR2Oek+dHYTTNh35D33op8UD33AWlW3320cknZH8sUD2uff8o9VUV71nbrRczbOLXGdNS2HXGYERTxaQeRSscn/Our1rn3/KPVXNO6JIt9ju07UFo1MzbdQMRkpegPKCkTEgZSkoO/J5AR+G+g6ay6HmUOpCglaQoBQwRnrHRUeJz7v1u2qvLPJfm2qHKlMFh95hDjjR+IogEivYnPufW7aqDL90/V0jStgeegR3lTilJadMZTjCMrSDtqG4HBOMnecVo7LdmrxEMhmPMYSFlGxMjqZWcdOyoZxv5azHdqbW53NbwG0KUU8CohIzuDqCT6BvrVWm7229RjJtM2PMZB2SthYUArAODjkOCN1A6P8ADpX1fVUO239i4agvFnbZcS7a+B4RxWNlfCI2hjyDrqZH+HSvq+qsILkjSvdF1JKvDMlEO7NRlxX2WFupUW29hSO9BwrPRQbCz35m7XG7QmmXELtkgMOKURhZKdrI+2rFjnZHnB2U1iO5ouXIumq5s2C/D41cEutNvoKVcGUDZJ8eMZ6jkVt2OdkecHZTQDDyGpDwcOzkgjcd+6hPItr76X3mWHHkeC4toFSfIcUUNBx57aK9xAADigOQdANO4s31ufeq/WgQlMfOfgajxnkNuqUtWArODjl79VSeLN9bn3qv1qPGRwji0rW4QgYHvivlrHX4hQHVJjqBClggjBBSd9CjmBEb4OKhplvOdltvZGfIBRuLN9bn3qv1rzi7fW596r9aCOw82mU+tSwEqxgndmpPGY/zyP4qjtIC5BbUpZSnbx74rrHjqRxdrrc+9V+tAuMx/nkfxV5FUFqfUk5SXNx6+9TXvF2utz71X61FcKmXFIbWsJHWono8dBKa51/6Q7IrJRbpKtXdCudtuUp1cCXCE6GXDlLWwcOoHaxWuZ55/wCkOyKy/dB0YdXR4gYnGBIjqWkvBvbKmnEFC0co5QRQE7nEqfctPqvFzedUq5SHJDDSzkMslRDaR4tkA+mrGXHflwblHiPrYkOMrS08g4UhZU5gjyHFWcSM3DjMxmEhLTKA2hI6EgYFAhc+/wD8+O5Qc6b1Bdb7o7TdtgznYt8uTjjD74I22zHCi4o+UpSPr1Ib1HPv1n0ZFiSHY864yAZ5TkKCGAeHT4sqAHpq8sWik2nVtwvYmcIw/wAIqPF2MCOpwpU4Qc79opHRSsGik2fVlwvRml5l4OCLF2MCNwigtzB6cqFBoWPhivr+tNZ/uiLuMGzC92maWXLYrh3WFL2W5LQ8NCs9OOQ9flrQMfDF/X9aaq9T6cc1FJtzcmWEWuO8H5EQIyZKk70BRz4IO/GN9BWdzy4TtSIl6mlSFJhy1luDBS4FJYaScZVjdtkg56vTWklfCF+j1VV2PTCrHqC5zIEpKbZcDwy4PB82/wDGWk53AjlGKtJXwhfo9VA9ankyHeBBUDjPeg4OPGoUuFmfN/8A4T7dGa55/wAo9VUdl1C5N1Be7POYRHdtykLbUFbnWVjIXv8AJg+OgtuFmfNn+BPt0FlTqVktbSlqB2wUDd36v83WT18lQ9GX13UloVdFRksR3X3ExcKJLjSVFIWerODuqyh/CHPrdtVB7wkz5s/wJ9uvOEmfNn+BPt1EvmoY9lW0h+Fc5BdBIMOEt8DHXsjcaDpvVlt1I5MatyZSXIagh9EiOpooUc7sHp3UFgyh1SlOJUEuAqCwpHXsnoV/Oj7Mn51r7s/rSj85J87/AEpo9ADZk/Otfdn2qGYylqKnXAVE/FTj+dS6VABrnn89Y9Qrm/dZanW25wLrZEAzLoyuyK74je53zavqkKrozakh98KUBvTynxCql3TlvkagZvUuXIkPRyoxmXXstMKIAJSnrwOmgsrRb2bTa4lujDDMVpLSPIBivInwhz63bVUsut/LT9tQ4i0B9ZKk4O1jf/nVQZXuk6tNjbiWiFMYh3K5kpRLknZbitjwnCTuzy4HX+M/QP7NRbYbbpq5RpxZ98kutuhxxxauVayOknPqrRONxXiC8llwjkKgDik2iMzkspZRnl2ABmg9j85J87/Smj1HikFcgggjhOj6KakUCpUqVBWy+fPkFBpUqBdNEd5tn6J9dKlQDpUqVBPgcx9Y1JpUqBUqVKg//9k="/>
          <p:cNvSpPr>
            <a:spLocks noChangeAspect="1" noChangeArrowheads="1"/>
          </p:cNvSpPr>
          <p:nvPr/>
        </p:nvSpPr>
        <p:spPr bwMode="auto">
          <a:xfrm>
            <a:off x="155575" y="-1790700"/>
            <a:ext cx="1104900" cy="3743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5" name="AutoShape 8" descr="data:image/jpeg;base64,/9j/4AAQSkZJRgABAQAAAQABAAD/2wCEAAkGBwgHBgkIBwgKCgkLDRYPDQwMDRsUFRAWIB0iIiAdHx8kKDQsJCYxJx8fLT0tMTU3Ojo6Iys/RD84QzQ5OjcBCgoKDQwNGg8PGjclHyU3Nzc3Nzc3Nzc3Nzc3Nzc3Nzc3Nzc3Nzc3Nzc3Nzc3Nzc3Nzc3Nzc3Nzc3Nzc3Nzc3N//AABEIAQEATAMBIgACEQEDEQH/xAAbAAABBQEBAAAAAAAAAAAAAAADAAIEBQYHAf/EAE4QAAEDAwECBwkNBgUCBwAAAAECAwQABREGEiETFDEzQVGyByIyYXFzgbHSFSM0QlJTcoKRk6Gj0RZUksHC4UNilOLwNrMXJCU3dHWi/8QAFAEBAAAAAAAAAAAAAAAAAAAAAP/EABQRAQAAAAAAAAAAAAAAAAAAAAD/2gAMAwEAAhEDEQA/AOzR47S2wpadpRJ3k+OicVY+bH2mlG5hHlPrrl+sNXO2p24vxddwzPjKcWza0xErbKQdzalDJ2sDGcjf1UHTZEZlLDhDYyEk8p6qayw25tqWnaO1ykmmQpnuhY2ZuzscYipd2eraTnH40eJ4C/pmgrrLcbXeuO8QSpXEpS4r22kpw4g4OOseOrLijHzY+01yvRLWppk/VTFknQ7dFavkpRfejF9TrhWe9AyAABjfv5a2uhNQTL7bpSLqy2zcrfLXElpa8BS0475Od+CCOXx0FtBZQ61tOJ2iAgAkn5Cak8UY+bH2mhWzmD9TsJrJyb1f79qm5WXTcmLb41qCBKmvscMpx1YyEITkDAGck9P4hseKMfNj7TXkUYZAHICoD7TXltRLbgsouD7ciUlOHHW29hKz1hOTivY3M/WV2jQeNJ24mxnG0FDI9Nc3iaO1bB0nM0nEdsqITqXUCd3/AAriV58JGMbR5CrJx466EhTwyGVEoSogEtZ6d/xhTtuV/wAZ/wB1AG2RXIGnY0N4pLkeIlpZQcglKcHFS4ngL+maAsyVIUk+CoEHDP8Auprbq8qLC1FBOeYJ5QOnIoMRZbRrHS8y/PwYEC5RrlcnpLTC5fBKa2lZCslJBBBGU7sY8daLQlgl2K2SVXV9t65T5S5ctbfgBasd6nxAAVccLI8f+nPtUuGkdZ/059qgdbOYP1OwmsnKs19sGqLjetORY1xi3QIVKgvSOAUh1AwFIXgjBHKDWmZWptISwtSklKTvYJ+KB1+KicLI8f8Apj7VAS1uS3YDLlxjtx5Sk5cZbc20oPUFYGadG5n6yu0aDw0jrP8Apz7VGi72E7O0d5ySnG/JzuoFEOGledc7Zqq1PfG7fYrw/Bkx1ToUN19LRWFEKSkkZTnON1C1XMkwNFXuZCJTIZjyVtqHKkja3+jl9FYKVpTTv/g37piMymcbUJap4xwy3lIyoFfKQVEpKc9OKDpmnZj1x09b5snZ4aRFQ4vZGBtFIJwKPbPgo9HZFQNHf9IWf/4LXYFT7X8FHo7IoI1z1JZbTIbj3O6woj7ngNvPpSo+g1ZpWlaUqQQpKsEEHIIrjmk4d9ukjU/A2/Tcx965PNzPdNbvDbOcJSQEnCMeDW/7nlpn2LScG2XSTHkvxtpCXI6ytOxtHZGSAdw3cnRQXVv8E/QR6qgap1GxpyGw87HekvSZCI0aOxjbdcVyAZwB5an2/wAE/QR6q553UrZOXfdNvIvcptqRd2kMsJabKYytgjbSSnJO7OFZG80HRbZIflwWX5cNcN9YyuOtaVFs9RKdx9FEi82rzi+0aZbY70WC0xJluS3kDCn3EpSpZ6yEgD7KfF5tXnF9o0A2EocjuNuAKSpbgUk7wQVHdWTPcy04WXYylXAwF7RTAM1fF2yelKM4BGcjqNagRw646pRSnvyAA2k+sU7iSPl/lI/Sg9gRGbdb2IUbPAx2g2jaOTsgYGTXlsP/AJUejsilxFHyvykfpQI0cSUcIspB3Dc2n5I6xQV950Tp29TTNnwMylDZW6y+4ypY/wA2wobXpq5t0GLbITMKAylmMwkJbbSdyRTBb2z8YfdI9ml7nt/KH3SPZoFbj3n1EeqqnVdgdvkqxvNSG2hbbiiWsLB79KQdw8e+rFlhMhXf7I2W0gYbT1qHV4qLxBvr/LR+lBLBoUU+9q84vtGg+57Z6fy0fpRIYKWdkbwlahyAfGPVQOZ5HvOH1Cub6Tsn7aRJ1+vFyuAmOzHkQxHlLaEFCFFKQlIOCd2d437vT0hj/F86fUK5fJRpi1zryYWqLpbGHZDip1sjtn3xwHCuDygqG1jlSfIQKC+7jsmXL0eXZ8pyXI46+FPLVnawvo8XirW2z4OfKOyKy3cgtr9r0RGakxlxVOuuvIYcztNoUs7IOenGD6a1Ns+Dnyjsigwlq1dDs+otURrg9Mkv+6OWI0dlx9aWw2jJCUg7KQT4uWttYr1Av9tauNqfD8V3OysAggjcQQd4NZrQrDQ1TrSSEAPLuSEKX0lIaSQPtUftoPcpASnVKE+AnUEjAHIO9RQbCB4S/oJ7SqqteLgtaakOXSVNixQ41tOwlbLoJcSAAeokgHxVawPCX9BPaVWY7r3/AEHM8/G/77dBsUDCQASfGaDF8BfnF9o0ZHgjyUGL4C/OL7RoI/GksuOoVsnKydywOrx16ZzROS2knr20/rUiLzavOL7RqFNeuqL1AaiMxVW5YXxtxxZDqCB3uwOnfy0BvdBHQkfeJ/WgxpIjI4NWyrcDkOJ3d6PHVkrkqLbuZV9XsJoAtyozSlraYbQpxW0spUgFR6zv3mk1KjMbfAsNN7atpWwpA2ldZ37zUGy6iNz1Lf7OYoaFpLAD3CZ4XhElXJjvcY6zV/mgrWXwwQSpo7SB/iAY3q/WiLmtrTsrSypPUXAf5U+Fzj3lPbXUe/XyLYmorkxLqkypbcRHBJBwtZwknJG6gMLgkdDf3oosM7bO0Ck5Wo96cjwjUgUGN4LnnFeug9i+Arzi+0axOqf/AHV0X5mb2BW1jHDavOL7RrFXJMi691OyOR4MxMe0sSDIkusKS0orSAAhR3KPkoN2rkqJbuaV5U9hNS1clRLdzR8qewmg5DdL5OtevtUwLc4iG7dpUON7pvD3qH70o5P+c5wkcmemus2W2ptFuYhJkypRbHfPy3i644ekkn1cgqnVoeBJm6jduS+Nxr7wPCx1IwGuDSQClWc535z0Yqw0vaJdjtSIEu6LuIaOGXnW9lYR0JUcnax17qCbC5x7yntrrLd1Mf8Ap9h/++h9s1qYXOPeU9tdVGtbJKvsW2NQ1NJVFukeWvhFEAoQrKgMA76DR0GLyOecV66MN9Bi8jnnFeugihhxx18pd2EhwgAFfUD0KHXTuJu/vH4ue3VXqy5yLLpa93KFscYjIU43tpyMgDlFZC66h1pZ7bab+8uBJZuLrTRtIZ4PgeEHee+5JJzgHdig6HxN394/Fz26BFackJ2kLDYASMJK9/eJ6lVmY9z1HZdY2i032fDuEe8NvlBYi8CYzjaQogd8dpO/G/fWtte9lflT2E0C4m7+8fi57dLibv7wftc9usfKvGprjrm7adtEmHCjRY7L3HHI/Cra2k7wE5AUST0ncAeWrLRF5ukyXebRfFMuzrTIS2ZDKNhLyFp2kq2eg45aC3YaW64pAWEFAIJBX33fq6leLx8tH4m7+8fi57dKD8Ie9PbXWZvl5vVw1X+zOm3Y8NTEYSJs95rheDCjhKEoyMqPLv6KDTcTd/ePxc9uiQkqSHWyc7DmMjO/IB6Seustpy/XaNquRpXUjkeRKEUTIk1hvgw+1nZIUjJ2VAg8h/vq43OyfO/0poKXVlskXrSt8tsIIMiShTbe2rAyQOU1D1Np6fctOWWDGDXDw5UR13aXgbLZG1g9NX4lIjvPIWBkrzziB0DrNO90mer81v2qCk1BY5tw1lpe6x+D4rbTK4xtKwr3xCQnA6d4q6tXMq8qewmvfdFonk/Nb9qgxnuKI2XEglQSoYcQPigdJ8RoKy02SZF11frw8G+KTmI7bJCsqyhJCsjo5adp+yzIGqtTXGQGxHuLrC2NlWThDeycjo31ce6DfyfzG/ape6DfyfzG/aoGwfhD3p7a6zl6sl5hao/aTTaI0lx+OI02FIc4MOpScpWlYBwocm/dir1h9LCy4sDDgJGHEfLUek+MUf3Ra+T+Y37VBmtPWC7P6qkaq1GiKxLMUQ4kOM4Vhlra2iVLIG0oknkGMfhqo3OyfO/0poXui18n8xv2qfCWF8M4MYW5kYUD8UDoJ6qAjPK9uz74fUKhzL5Z4KXVTbpBjhlYQ7wshCNhRGQk5O4kb8VMY5XvOH1CucaatdouPdQ1iuewzJlMrY4Jp9AWEJLYyoA7snABP60HRokmNNjokQ32n2HBlDrSwtKh1gjcaFA3Ff0EeqsV3NkIi6o1nb7eNm0RpjPFm0D3ttxSCXUp6sEDd0VtYPKv6CPVQV1x1lpu2TzAn3qGxKTjbbW4AUZ5No8ieUcuOWrO3XGHc2VPQJDchpLim1LbOQFJOCPQawHcwVbhZdQIu4j8eRcZBufGAM4zu2s/FxydHLUruJcX/YpXEs8V49I4HOc7G33vL4sUGxh/Cn/T2lVNzUGH8Kf9PaVWQ7rzbz1vsMaPKeirk3mOxwzKilSQvKcg9e+g3iVJVnZIODg0BjnpPnR2E1F0/YrfYIaotrZU00tfCK2nFLKlYAKiSTv3CpbHPSfOjsJoHM8rvnD6hWEjaKj3TVGpJl6hPIS7KaXClNPKaWU8EEqwpBBxkYIO6tmtC1PuhpLvKCcO7IzjqpcC/wDJd+//ALUA7DY7bp63It9nipjRkHIQCSSTykk7yfLRoO8r+gj1U3gn/ku/f/2pjYJVhptYUE4V77jkJT6eSgh3LSOnbncU3G4WeHIlp/xVt5Jx19fpqNoC0S7LaJUac0lpxyfIeQlKgRsLWSnk8VXPBv8AyF/f/wBqXBv48Bf3/wDagbD+FP8Ap7Sqj6gsEa++5/GnXW+IzW5jfBEDaWg5AOQd1GaHvq0IadDifCId69/86LsO/Ie+9FBLFR2Oek+dHYTTNh35D33op8UD33AWlW3320cknZH8sUD2uff8o9VUV71nbrRczbOLXGdNS2HXGYERTxaQeRSscn/Our1rn3/KPVXNO6JIt9ju07UFo1MzbdQMRkpegPKCkTEgZSkoO/J5AR+G+g6ay6HmUOpCglaQoBQwRnrHRUeJz7v1u2qvLPJfm2qHKlMFh95hDjjR+IogEivYnPufW7aqDL90/V0jStgeegR3lTilJadMZTjCMrSDtqG4HBOMnecVo7LdmrxEMhmPMYSFlGxMjqZWcdOyoZxv5azHdqbW53NbwG0KUU8CohIzuDqCT6BvrVWm7229RjJtM2PMZB2SthYUArAODjkOCN1A6P8ADpX1fVUO239i4agvFnbZcS7a+B4RxWNlfCI2hjyDrqZH+HSvq+qsILkjSvdF1JKvDMlEO7NRlxX2WFupUW29hSO9BwrPRQbCz35m7XG7QmmXELtkgMOKURhZKdrI+2rFjnZHnB2U1iO5ouXIumq5s2C/D41cEutNvoKVcGUDZJ8eMZ6jkVt2OdkecHZTQDDyGpDwcOzkgjcd+6hPItr76X3mWHHkeC4toFSfIcUUNBx57aK9xAADigOQdANO4s31ufeq/WgQlMfOfgajxnkNuqUtWArODjl79VSeLN9bn3qv1qPGRwji0rW4QgYHvivlrHX4hQHVJjqBClggjBBSd9CjmBEb4OKhplvOdltvZGfIBRuLN9bn3qv1rzi7fW596r9aCOw82mU+tSwEqxgndmpPGY/zyP4qjtIC5BbUpZSnbx74rrHjqRxdrrc+9V+tAuMx/nkfxV5FUFqfUk5SXNx6+9TXvF2utz71X61FcKmXFIbWsJHWono8dBKa51/6Q7IrJRbpKtXdCudtuUp1cCXCE6GXDlLWwcOoHaxWuZ55/wCkOyKy/dB0YdXR4gYnGBIjqWkvBvbKmnEFC0co5QRQE7nEqfctPqvFzedUq5SHJDDSzkMslRDaR4tkA+mrGXHflwblHiPrYkOMrS08g4UhZU5gjyHFWcSM3DjMxmEhLTKA2hI6EgYFAhc+/wD8+O5Qc6b1Bdb7o7TdtgznYt8uTjjD74I22zHCi4o+UpSPr1Ib1HPv1n0ZFiSHY864yAZ5TkKCGAeHT4sqAHpq8sWik2nVtwvYmcIw/wAIqPF2MCOpwpU4Qc79opHRSsGik2fVlwvRml5l4OCLF2MCNwigtzB6cqFBoWPhivr+tNZ/uiLuMGzC92maWXLYrh3WFL2W5LQ8NCs9OOQ9flrQMfDF/X9aaq9T6cc1FJtzcmWEWuO8H5EQIyZKk70BRz4IO/GN9BWdzy4TtSIl6mlSFJhy1luDBS4FJYaScZVjdtkg56vTWklfCF+j1VV2PTCrHqC5zIEpKbZcDwy4PB82/wDGWk53AjlGKtJXwhfo9VA9ankyHeBBUDjPeg4OPGoUuFmfN/8A4T7dGa55/wAo9VUdl1C5N1Be7POYRHdtykLbUFbnWVjIXv8AJg+OgtuFmfNn+BPt0FlTqVktbSlqB2wUDd36v83WT18lQ9GX13UloVdFRksR3X3ExcKJLjSVFIWerODuqyh/CHPrdtVB7wkz5s/wJ9uvOEmfNn+BPt1EvmoY9lW0h+Fc5BdBIMOEt8DHXsjcaDpvVlt1I5MatyZSXIagh9EiOpooUc7sHp3UFgyh1SlOJUEuAqCwpHXsnoV/Oj7Mn51r7s/rSj85J87/AEpo9ADZk/Otfdn2qGYylqKnXAVE/FTj+dS6VABrnn89Y9Qrm/dZanW25wLrZEAzLoyuyK74je53zavqkKrozakh98KUBvTynxCql3TlvkagZvUuXIkPRyoxmXXstMKIAJSnrwOmgsrRb2bTa4lujDDMVpLSPIBivInwhz63bVUsut/LT9tQ4i0B9ZKk4O1jf/nVQZXuk6tNjbiWiFMYh3K5kpRLknZbitjwnCTuzy4HX+M/QP7NRbYbbpq5RpxZ98kutuhxxxauVayOknPqrRONxXiC8llwjkKgDik2iMzkspZRnl2ABmg9j85J87/Smj1HikFcgggjhOj6KakUCpUqVBWy+fPkFBpUqBdNEd5tn6J9dKlQDpUqVBPgcx9Y1JpUqBUqVKg//9k="/>
          <p:cNvSpPr>
            <a:spLocks noChangeAspect="1" noChangeArrowheads="1"/>
          </p:cNvSpPr>
          <p:nvPr/>
        </p:nvSpPr>
        <p:spPr bwMode="auto">
          <a:xfrm>
            <a:off x="307975" y="-1638300"/>
            <a:ext cx="1104900" cy="3743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02" y="1973879"/>
            <a:ext cx="7239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11" descr="http://www.pampers.ca/en_US/content/activity/images/activitymedia/ABCs_upp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952625"/>
            <a:ext cx="720080" cy="24607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lecha derecha"/>
          <p:cNvSpPr/>
          <p:nvPr/>
        </p:nvSpPr>
        <p:spPr>
          <a:xfrm>
            <a:off x="7164288" y="2583429"/>
            <a:ext cx="792088" cy="93610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70469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Añadiendo eventos: Ejemplo 3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82296" indent="0">
              <a:buNone/>
            </a:pPr>
            <a:r>
              <a:rPr lang="es-MX" dirty="0"/>
              <a:t>&lt;script&gt;</a:t>
            </a:r>
          </a:p>
          <a:p>
            <a:pPr marL="82296" indent="0">
              <a:buNone/>
            </a:pPr>
            <a:r>
              <a:rPr lang="es-MX" dirty="0" err="1"/>
              <a:t>function</a:t>
            </a:r>
            <a:r>
              <a:rPr lang="es-MX" dirty="0"/>
              <a:t> </a:t>
            </a:r>
            <a:r>
              <a:rPr lang="es-MX" b="1" dirty="0" err="1">
                <a:solidFill>
                  <a:srgbClr val="C00000"/>
                </a:solidFill>
              </a:rPr>
              <a:t>eventMouseOver</a:t>
            </a:r>
            <a:r>
              <a:rPr lang="es-MX" dirty="0"/>
              <a:t>(</a:t>
            </a:r>
            <a:r>
              <a:rPr lang="es-MX" dirty="0" err="1"/>
              <a:t>obj</a:t>
            </a:r>
            <a:r>
              <a:rPr lang="es-MX" dirty="0"/>
              <a:t>) {</a:t>
            </a:r>
          </a:p>
          <a:p>
            <a:pPr marL="82296" indent="0">
              <a:buNone/>
            </a:pPr>
            <a:r>
              <a:rPr lang="es-MX" b="1" dirty="0">
                <a:solidFill>
                  <a:srgbClr val="C00000"/>
                </a:solidFill>
              </a:rPr>
              <a:t>obj</a:t>
            </a:r>
            <a:r>
              <a:rPr lang="es-MX" dirty="0"/>
              <a:t>.innerHTML=“</a:t>
            </a:r>
            <a:r>
              <a:rPr lang="es-MX" dirty="0" err="1"/>
              <a:t>Thank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”;</a:t>
            </a:r>
          </a:p>
          <a:p>
            <a:pPr marL="82296" indent="0">
              <a:buNone/>
            </a:pPr>
            <a:r>
              <a:rPr lang="es-MX" dirty="0"/>
              <a:t>}</a:t>
            </a:r>
          </a:p>
          <a:p>
            <a:pPr marL="82296" indent="0">
              <a:buNone/>
            </a:pPr>
            <a:endParaRPr lang="es-MX" dirty="0"/>
          </a:p>
          <a:p>
            <a:pPr marL="82296" indent="0">
              <a:buNone/>
            </a:pPr>
            <a:r>
              <a:rPr lang="es-MX" dirty="0" err="1"/>
              <a:t>function</a:t>
            </a:r>
            <a:r>
              <a:rPr lang="es-MX" dirty="0"/>
              <a:t> </a:t>
            </a:r>
            <a:r>
              <a:rPr lang="es-MX" b="1" dirty="0" err="1">
                <a:solidFill>
                  <a:srgbClr val="C00000"/>
                </a:solidFill>
              </a:rPr>
              <a:t>eventMouseOut</a:t>
            </a:r>
            <a:r>
              <a:rPr lang="es-MX" dirty="0"/>
              <a:t>(obj){</a:t>
            </a:r>
          </a:p>
          <a:p>
            <a:pPr marL="82296" indent="0">
              <a:buNone/>
            </a:pPr>
            <a:r>
              <a:rPr lang="es-MX" b="1" dirty="0">
                <a:solidFill>
                  <a:srgbClr val="C00000"/>
                </a:solidFill>
              </a:rPr>
              <a:t>obj</a:t>
            </a:r>
            <a:r>
              <a:rPr lang="es-MX" dirty="0"/>
              <a:t>.innerHTML=“Mouse </a:t>
            </a:r>
            <a:r>
              <a:rPr lang="es-MX" dirty="0" err="1"/>
              <a:t>Over</a:t>
            </a:r>
            <a:r>
              <a:rPr lang="es-MX" dirty="0"/>
              <a:t> Me”;</a:t>
            </a:r>
          </a:p>
          <a:p>
            <a:pPr marL="82296" indent="0">
              <a:buNone/>
            </a:pPr>
            <a:r>
              <a:rPr lang="es-MX" dirty="0"/>
              <a:t>}</a:t>
            </a:r>
          </a:p>
          <a:p>
            <a:pPr marL="82296" indent="0">
              <a:buNone/>
            </a:pPr>
            <a:r>
              <a:rPr lang="es-MX" dirty="0"/>
              <a:t>&lt;/script&gt;</a:t>
            </a:r>
          </a:p>
          <a:p>
            <a:endParaRPr lang="es-MX" dirty="0"/>
          </a:p>
          <a:p>
            <a:endParaRPr lang="es-MX" dirty="0"/>
          </a:p>
          <a:p>
            <a:pPr marL="82296" indent="0">
              <a:buNone/>
            </a:pPr>
            <a:r>
              <a:rPr lang="en-US" dirty="0"/>
              <a:t>&lt;div </a:t>
            </a:r>
            <a:r>
              <a:rPr lang="en-US" dirty="0" err="1"/>
              <a:t>onmouseover</a:t>
            </a:r>
            <a:r>
              <a:rPr lang="en-US" dirty="0"/>
              <a:t>=“</a:t>
            </a:r>
            <a:r>
              <a:rPr lang="en-US" b="1" dirty="0">
                <a:solidFill>
                  <a:srgbClr val="0070C0"/>
                </a:solidFill>
              </a:rPr>
              <a:t>eventMouseOver</a:t>
            </a:r>
            <a:r>
              <a:rPr lang="en-US" dirty="0"/>
              <a:t>(</a:t>
            </a:r>
            <a:r>
              <a:rPr lang="en-US" b="1" dirty="0">
                <a:solidFill>
                  <a:srgbClr val="C00000"/>
                </a:solidFill>
              </a:rPr>
              <a:t>this</a:t>
            </a:r>
            <a:r>
              <a:rPr lang="en-US" dirty="0"/>
              <a:t>)" </a:t>
            </a:r>
          </a:p>
          <a:p>
            <a:pPr marL="82296" indent="0">
              <a:buNone/>
            </a:pPr>
            <a:r>
              <a:rPr lang="en-US" dirty="0"/>
              <a:t>        </a:t>
            </a:r>
            <a:r>
              <a:rPr lang="en-US" dirty="0" err="1"/>
              <a:t>onmouseout</a:t>
            </a:r>
            <a:r>
              <a:rPr lang="en-US" dirty="0"/>
              <a:t>=“</a:t>
            </a:r>
            <a:r>
              <a:rPr lang="en-US" b="1" dirty="0">
                <a:solidFill>
                  <a:srgbClr val="0070C0"/>
                </a:solidFill>
              </a:rPr>
              <a:t>eventMouseOut</a:t>
            </a:r>
            <a:r>
              <a:rPr lang="en-US" dirty="0"/>
              <a:t>(</a:t>
            </a:r>
            <a:r>
              <a:rPr lang="en-US" b="1" dirty="0">
                <a:solidFill>
                  <a:srgbClr val="C00000"/>
                </a:solidFill>
              </a:rPr>
              <a:t>this</a:t>
            </a:r>
            <a:r>
              <a:rPr lang="en-US" dirty="0"/>
              <a:t>)" &gt;</a:t>
            </a:r>
            <a:br>
              <a:rPr lang="en-US" dirty="0"/>
            </a:br>
            <a:r>
              <a:rPr lang="en-US" dirty="0"/>
              <a:t>	Mouse Over Me</a:t>
            </a:r>
            <a:br>
              <a:rPr lang="en-US" dirty="0"/>
            </a:br>
            <a:r>
              <a:rPr lang="en-US" dirty="0"/>
              <a:t>&lt;/div&gt;</a:t>
            </a:r>
            <a:endParaRPr lang="es-MX" dirty="0"/>
          </a:p>
        </p:txBody>
      </p:sp>
      <p:pic>
        <p:nvPicPr>
          <p:cNvPr id="15362" name="Picture 2" descr="http://www.desktophdw.com/wallstock/free-cartoon-gray-field-mouse-clipart-illustra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44824"/>
            <a:ext cx="2752898" cy="27183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6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ebgconsulting.com/blog/wp-content/uploads/2012/12/GW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r="9491"/>
          <a:stretch/>
        </p:blipFill>
        <p:spPr bwMode="auto">
          <a:xfrm>
            <a:off x="5502076" y="1772816"/>
            <a:ext cx="3429453" cy="2990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-90264"/>
            <a:ext cx="7498080" cy="1143000"/>
          </a:xfrm>
        </p:spPr>
        <p:txBody>
          <a:bodyPr/>
          <a:lstStyle/>
          <a:p>
            <a:r>
              <a:rPr lang="es-MX" dirty="0"/>
              <a:t>Validación de Formularios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15616" y="924868"/>
            <a:ext cx="7498080" cy="4800600"/>
          </a:xfrm>
        </p:spPr>
        <p:txBody>
          <a:bodyPr>
            <a:noAutofit/>
          </a:bodyPr>
          <a:lstStyle/>
          <a:p>
            <a:pPr marL="82296" indent="0">
              <a:spcBef>
                <a:spcPts val="0"/>
              </a:spcBef>
              <a:buNone/>
            </a:pPr>
            <a:r>
              <a:rPr lang="es-MX" sz="1800" dirty="0"/>
              <a:t>&lt;script&gt;</a:t>
            </a:r>
          </a:p>
          <a:p>
            <a:pPr marL="82296" indent="0">
              <a:spcBef>
                <a:spcPts val="0"/>
              </a:spcBef>
              <a:buNone/>
            </a:pPr>
            <a:r>
              <a:rPr lang="es-MX" sz="1800" dirty="0" err="1"/>
              <a:t>function</a:t>
            </a:r>
            <a:r>
              <a:rPr lang="es-MX" sz="1800" dirty="0"/>
              <a:t> </a:t>
            </a:r>
            <a:r>
              <a:rPr lang="es-MX" sz="1800" b="1" dirty="0" err="1">
                <a:solidFill>
                  <a:srgbClr val="0070C0"/>
                </a:solidFill>
              </a:rPr>
              <a:t>validateForm</a:t>
            </a:r>
            <a:r>
              <a:rPr lang="es-MX" sz="1800" dirty="0"/>
              <a:t>(){</a:t>
            </a:r>
            <a:br>
              <a:rPr lang="es-MX" sz="1800" dirty="0"/>
            </a:br>
            <a:r>
              <a:rPr lang="es-MX" sz="1800" dirty="0"/>
              <a:t>   </a:t>
            </a:r>
            <a:r>
              <a:rPr lang="es-MX" sz="1800" dirty="0" err="1"/>
              <a:t>var</a:t>
            </a:r>
            <a:r>
              <a:rPr lang="es-MX" sz="1800" dirty="0"/>
              <a:t> x=</a:t>
            </a:r>
            <a:r>
              <a:rPr lang="es-MX" sz="1800" b="1" dirty="0">
                <a:solidFill>
                  <a:srgbClr val="C00000"/>
                </a:solidFill>
              </a:rPr>
              <a:t>document.forms["myForm"]["fname"].value;</a:t>
            </a:r>
            <a:br>
              <a:rPr lang="es-MX" sz="1800" dirty="0"/>
            </a:br>
            <a:r>
              <a:rPr lang="es-MX" sz="1800" dirty="0"/>
              <a:t>   </a:t>
            </a:r>
            <a:r>
              <a:rPr lang="es-MX" sz="1800" dirty="0" err="1"/>
              <a:t>if</a:t>
            </a:r>
            <a:r>
              <a:rPr lang="es-MX" sz="1800" dirty="0"/>
              <a:t> (x==</a:t>
            </a:r>
            <a:r>
              <a:rPr lang="es-MX" sz="1800" dirty="0" err="1"/>
              <a:t>null</a:t>
            </a:r>
            <a:r>
              <a:rPr lang="es-MX" sz="1800" dirty="0"/>
              <a:t> || x=="") {</a:t>
            </a:r>
            <a:br>
              <a:rPr lang="es-MX" sz="1800" dirty="0"/>
            </a:br>
            <a:r>
              <a:rPr lang="es-MX" sz="1800" dirty="0"/>
              <a:t>      </a:t>
            </a:r>
            <a:r>
              <a:rPr lang="es-MX" sz="1800" dirty="0" err="1"/>
              <a:t>alert</a:t>
            </a:r>
            <a:r>
              <a:rPr lang="es-MX" sz="1800" dirty="0"/>
              <a:t>("</a:t>
            </a:r>
            <a:r>
              <a:rPr lang="es-MX" sz="1800" dirty="0" err="1"/>
              <a:t>First</a:t>
            </a:r>
            <a:r>
              <a:rPr lang="es-MX" sz="1800" dirty="0"/>
              <a:t> </a:t>
            </a:r>
            <a:r>
              <a:rPr lang="es-MX" sz="1800" dirty="0" err="1"/>
              <a:t>name</a:t>
            </a:r>
            <a:r>
              <a:rPr lang="es-MX" sz="1800" dirty="0"/>
              <a:t> </a:t>
            </a:r>
            <a:r>
              <a:rPr lang="es-MX" sz="1800" dirty="0" err="1"/>
              <a:t>must</a:t>
            </a:r>
            <a:r>
              <a:rPr lang="es-MX" sz="1800" dirty="0"/>
              <a:t> be </a:t>
            </a:r>
            <a:r>
              <a:rPr lang="es-MX" sz="1800" dirty="0" err="1"/>
              <a:t>filled</a:t>
            </a:r>
            <a:r>
              <a:rPr lang="es-MX" sz="1800" dirty="0"/>
              <a:t> </a:t>
            </a:r>
            <a:r>
              <a:rPr lang="es-MX" sz="1800" dirty="0" err="1"/>
              <a:t>out</a:t>
            </a:r>
            <a:r>
              <a:rPr lang="es-MX" sz="1800" dirty="0"/>
              <a:t>");</a:t>
            </a:r>
            <a:br>
              <a:rPr lang="es-MX" sz="1800" dirty="0"/>
            </a:br>
            <a:r>
              <a:rPr lang="es-MX" sz="1800" dirty="0"/>
              <a:t>      </a:t>
            </a:r>
            <a:r>
              <a:rPr lang="es-MX" sz="1800" dirty="0" err="1"/>
              <a:t>return</a:t>
            </a:r>
            <a:r>
              <a:rPr lang="es-MX" sz="1800" dirty="0"/>
              <a:t> false;</a:t>
            </a:r>
            <a:br>
              <a:rPr lang="es-MX" sz="1800" dirty="0"/>
            </a:br>
            <a:r>
              <a:rPr lang="es-MX" sz="1800" dirty="0"/>
              <a:t>    }</a:t>
            </a:r>
          </a:p>
          <a:p>
            <a:pPr marL="82296" indent="0">
              <a:spcBef>
                <a:spcPts val="0"/>
              </a:spcBef>
              <a:buNone/>
            </a:pPr>
            <a:r>
              <a:rPr lang="es-MX" sz="1800" dirty="0"/>
              <a:t>   </a:t>
            </a:r>
            <a:r>
              <a:rPr lang="es-MX" sz="1800" dirty="0" err="1"/>
              <a:t>return</a:t>
            </a:r>
            <a:r>
              <a:rPr lang="es-MX" sz="1800" dirty="0"/>
              <a:t> true;</a:t>
            </a:r>
            <a:br>
              <a:rPr lang="es-MX" sz="1800" dirty="0"/>
            </a:br>
            <a:r>
              <a:rPr lang="es-MX" sz="1800" dirty="0"/>
              <a:t>}</a:t>
            </a:r>
          </a:p>
          <a:p>
            <a:pPr marL="82296" indent="0">
              <a:spcBef>
                <a:spcPts val="0"/>
              </a:spcBef>
              <a:buNone/>
            </a:pPr>
            <a:r>
              <a:rPr lang="es-MX" sz="1800" dirty="0"/>
              <a:t>&lt;/script&gt;</a:t>
            </a:r>
          </a:p>
          <a:p>
            <a:pPr marL="82296" indent="0">
              <a:spcBef>
                <a:spcPts val="0"/>
              </a:spcBef>
              <a:buNone/>
            </a:pPr>
            <a:endParaRPr lang="es-MX" sz="1800" dirty="0"/>
          </a:p>
          <a:p>
            <a:pPr marL="82296" indent="0">
              <a:spcBef>
                <a:spcPts val="0"/>
              </a:spcBef>
              <a:buNone/>
            </a:pPr>
            <a:endParaRPr lang="es-MX" sz="1800" dirty="0"/>
          </a:p>
          <a:p>
            <a:pPr marL="82296" indent="0">
              <a:spcBef>
                <a:spcPts val="0"/>
              </a:spcBef>
              <a:buNone/>
            </a:pPr>
            <a:r>
              <a:rPr lang="es-MX" sz="1800" dirty="0"/>
              <a:t>&lt;</a:t>
            </a:r>
            <a:r>
              <a:rPr lang="es-MX" sz="1800" dirty="0" err="1"/>
              <a:t>form</a:t>
            </a:r>
            <a:r>
              <a:rPr lang="es-MX" sz="1800" dirty="0"/>
              <a:t> </a:t>
            </a:r>
            <a:r>
              <a:rPr lang="es-MX" sz="1800" dirty="0" err="1"/>
              <a:t>name</a:t>
            </a:r>
            <a:r>
              <a:rPr lang="es-MX" sz="1800" dirty="0"/>
              <a:t>=“</a:t>
            </a:r>
            <a:r>
              <a:rPr lang="es-MX" sz="1800" b="1" dirty="0">
                <a:solidFill>
                  <a:srgbClr val="C00000"/>
                </a:solidFill>
              </a:rPr>
              <a:t>myForm</a:t>
            </a:r>
            <a:r>
              <a:rPr lang="es-MX" sz="1800" dirty="0"/>
              <a:t>”</a:t>
            </a:r>
          </a:p>
          <a:p>
            <a:pPr marL="82296" indent="0">
              <a:spcBef>
                <a:spcPts val="0"/>
              </a:spcBef>
              <a:buNone/>
            </a:pPr>
            <a:r>
              <a:rPr lang="es-MX" sz="1800" dirty="0"/>
              <a:t>          </a:t>
            </a:r>
            <a:r>
              <a:rPr lang="es-MX" sz="1800" dirty="0" err="1"/>
              <a:t>action</a:t>
            </a:r>
            <a:r>
              <a:rPr lang="es-MX" sz="1800" dirty="0"/>
              <a:t>=“nextpage.html” </a:t>
            </a:r>
          </a:p>
          <a:p>
            <a:pPr marL="82296" indent="0">
              <a:spcBef>
                <a:spcPts val="0"/>
              </a:spcBef>
              <a:buNone/>
            </a:pPr>
            <a:r>
              <a:rPr lang="es-MX" sz="1800" dirty="0"/>
              <a:t>          </a:t>
            </a:r>
            <a:r>
              <a:rPr lang="es-MX" sz="1800" b="1" dirty="0" err="1">
                <a:solidFill>
                  <a:srgbClr val="C00000"/>
                </a:solidFill>
              </a:rPr>
              <a:t>onsubmit</a:t>
            </a:r>
            <a:r>
              <a:rPr lang="es-MX" sz="1800" dirty="0"/>
              <a:t>="</a:t>
            </a:r>
            <a:r>
              <a:rPr lang="es-MX" sz="1800" b="1" dirty="0" err="1">
                <a:solidFill>
                  <a:srgbClr val="0070C0"/>
                </a:solidFill>
              </a:rPr>
              <a:t>return</a:t>
            </a:r>
            <a:r>
              <a:rPr lang="es-MX" sz="1800" b="1" dirty="0">
                <a:solidFill>
                  <a:srgbClr val="0070C0"/>
                </a:solidFill>
              </a:rPr>
              <a:t> </a:t>
            </a:r>
            <a:r>
              <a:rPr lang="es-MX" sz="1800" b="1" dirty="0" err="1">
                <a:solidFill>
                  <a:srgbClr val="0070C0"/>
                </a:solidFill>
              </a:rPr>
              <a:t>validateForm</a:t>
            </a:r>
            <a:r>
              <a:rPr lang="es-MX" sz="1800" b="1" dirty="0">
                <a:solidFill>
                  <a:srgbClr val="0070C0"/>
                </a:solidFill>
              </a:rPr>
              <a:t>()</a:t>
            </a:r>
            <a:r>
              <a:rPr lang="es-MX" sz="1800" dirty="0"/>
              <a:t>" </a:t>
            </a:r>
          </a:p>
          <a:p>
            <a:pPr marL="82296" indent="0">
              <a:spcBef>
                <a:spcPts val="0"/>
              </a:spcBef>
              <a:buNone/>
            </a:pPr>
            <a:r>
              <a:rPr lang="es-MX" sz="1800" dirty="0"/>
              <a:t>          </a:t>
            </a:r>
            <a:r>
              <a:rPr lang="es-MX" sz="1800" dirty="0" err="1"/>
              <a:t>method</a:t>
            </a:r>
            <a:r>
              <a:rPr lang="es-MX" sz="1800" dirty="0"/>
              <a:t>=“get"&gt;</a:t>
            </a:r>
            <a:br>
              <a:rPr lang="es-MX" sz="1800" dirty="0"/>
            </a:br>
            <a:endParaRPr lang="es-MX" sz="1800" dirty="0"/>
          </a:p>
          <a:p>
            <a:pPr marL="82296" indent="0">
              <a:spcBef>
                <a:spcPts val="0"/>
              </a:spcBef>
              <a:buNone/>
            </a:pPr>
            <a:r>
              <a:rPr lang="es-MX" sz="1800" dirty="0" err="1"/>
              <a:t>First</a:t>
            </a:r>
            <a:r>
              <a:rPr lang="es-MX" sz="1800" dirty="0"/>
              <a:t> </a:t>
            </a:r>
            <a:r>
              <a:rPr lang="es-MX" sz="1800" dirty="0" err="1"/>
              <a:t>name</a:t>
            </a:r>
            <a:r>
              <a:rPr lang="es-MX" sz="1800" dirty="0"/>
              <a:t>: &lt;input </a:t>
            </a:r>
            <a:r>
              <a:rPr lang="es-MX" sz="1800" dirty="0" err="1"/>
              <a:t>type</a:t>
            </a:r>
            <a:r>
              <a:rPr lang="es-MX" sz="1800" dirty="0"/>
              <a:t>="</a:t>
            </a:r>
            <a:r>
              <a:rPr lang="es-MX" sz="1800" dirty="0" err="1"/>
              <a:t>text</a:t>
            </a:r>
            <a:r>
              <a:rPr lang="es-MX" sz="1800" dirty="0"/>
              <a:t>" </a:t>
            </a:r>
            <a:r>
              <a:rPr lang="es-MX" sz="1800" dirty="0" err="1"/>
              <a:t>name</a:t>
            </a:r>
            <a:r>
              <a:rPr lang="es-MX" sz="1800" dirty="0"/>
              <a:t>="</a:t>
            </a:r>
            <a:r>
              <a:rPr lang="es-MX" sz="1800" b="1" dirty="0" err="1">
                <a:solidFill>
                  <a:srgbClr val="C00000"/>
                </a:solidFill>
              </a:rPr>
              <a:t>fname</a:t>
            </a:r>
            <a:r>
              <a:rPr lang="es-MX" sz="1800" dirty="0"/>
              <a:t>"&gt; &lt;</a:t>
            </a:r>
            <a:r>
              <a:rPr lang="es-MX" sz="1800" dirty="0" err="1"/>
              <a:t>br</a:t>
            </a:r>
            <a:r>
              <a:rPr lang="es-MX" sz="1800" dirty="0"/>
              <a:t> /&gt;</a:t>
            </a:r>
            <a:br>
              <a:rPr lang="es-MX" sz="1800" dirty="0"/>
            </a:br>
            <a:endParaRPr lang="es-MX" sz="1800" dirty="0"/>
          </a:p>
          <a:p>
            <a:pPr marL="82296" indent="0">
              <a:spcBef>
                <a:spcPts val="0"/>
              </a:spcBef>
              <a:buNone/>
            </a:pPr>
            <a:r>
              <a:rPr lang="es-MX" sz="1800" dirty="0"/>
              <a:t>                 &lt;input </a:t>
            </a:r>
            <a:r>
              <a:rPr lang="es-MX" sz="1800" dirty="0" err="1"/>
              <a:t>type</a:t>
            </a:r>
            <a:r>
              <a:rPr lang="es-MX" sz="1800" dirty="0"/>
              <a:t>="</a:t>
            </a:r>
            <a:r>
              <a:rPr lang="es-MX" sz="1800" dirty="0" err="1"/>
              <a:t>submit</a:t>
            </a:r>
            <a:r>
              <a:rPr lang="es-MX" sz="1800" dirty="0"/>
              <a:t>" </a:t>
            </a:r>
            <a:r>
              <a:rPr lang="es-MX" sz="1800" dirty="0" err="1"/>
              <a:t>value</a:t>
            </a:r>
            <a:r>
              <a:rPr lang="es-MX" sz="1800" dirty="0"/>
              <a:t>="Submit"&gt;</a:t>
            </a:r>
            <a:br>
              <a:rPr lang="es-MX" sz="1800" dirty="0"/>
            </a:br>
            <a:r>
              <a:rPr lang="es-MX" sz="1800" dirty="0"/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4204125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Archivos externos de JavaScript</a:t>
            </a:r>
          </a:p>
        </p:txBody>
      </p:sp>
      <p:sp>
        <p:nvSpPr>
          <p:cNvPr id="4" name="3 Rectángulo"/>
          <p:cNvSpPr/>
          <p:nvPr/>
        </p:nvSpPr>
        <p:spPr>
          <a:xfrm>
            <a:off x="1313622" y="1628800"/>
            <a:ext cx="7558159" cy="34163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&lt;html&gt;</a:t>
            </a:r>
            <a:br>
              <a:rPr lang="en-US" sz="2400" dirty="0"/>
            </a:br>
            <a:r>
              <a:rPr lang="en-US" sz="2400" dirty="0"/>
              <a:t>&lt;body&gt;</a:t>
            </a:r>
            <a:endParaRPr lang="es-MX" sz="2400" dirty="0"/>
          </a:p>
          <a:p>
            <a:endParaRPr lang="es-MX" sz="2400" dirty="0"/>
          </a:p>
          <a:p>
            <a:endParaRPr lang="es-MX" sz="2400" dirty="0"/>
          </a:p>
          <a:p>
            <a:r>
              <a:rPr lang="es-MX" sz="2400" dirty="0"/>
              <a:t>	&lt;script </a:t>
            </a:r>
            <a:r>
              <a:rPr lang="es-MX" sz="2400" dirty="0" err="1"/>
              <a:t>src</a:t>
            </a:r>
            <a:r>
              <a:rPr lang="es-MX" sz="2400" dirty="0"/>
              <a:t>=“</a:t>
            </a:r>
            <a:r>
              <a:rPr lang="es-MX" sz="2400" b="1" dirty="0">
                <a:solidFill>
                  <a:srgbClr val="C00000"/>
                </a:solidFill>
              </a:rPr>
              <a:t>my</a:t>
            </a:r>
            <a:r>
              <a:rPr lang="es-MX" sz="2400" b="1" dirty="0"/>
              <a:t>javascript</a:t>
            </a:r>
            <a:r>
              <a:rPr lang="es-MX" sz="2400" b="1" dirty="0">
                <a:solidFill>
                  <a:srgbClr val="C00000"/>
                </a:solidFill>
              </a:rPr>
              <a:t>file</a:t>
            </a:r>
            <a:r>
              <a:rPr lang="es-MX" sz="2400" dirty="0"/>
              <a:t>.</a:t>
            </a:r>
            <a:r>
              <a:rPr lang="es-MX" sz="2400" b="1" dirty="0">
                <a:solidFill>
                  <a:srgbClr val="C00000"/>
                </a:solidFill>
              </a:rPr>
              <a:t>js</a:t>
            </a:r>
            <a:r>
              <a:rPr lang="es-MX" sz="2400" dirty="0"/>
              <a:t>”&gt;&lt;/script&gt;</a:t>
            </a:r>
          </a:p>
          <a:p>
            <a:r>
              <a:rPr lang="es-MX" sz="2400" dirty="0"/>
              <a:t>	&lt;script </a:t>
            </a:r>
            <a:r>
              <a:rPr lang="es-MX" sz="2400" dirty="0" err="1"/>
              <a:t>src</a:t>
            </a:r>
            <a:r>
              <a:rPr lang="es-MX" sz="2400" dirty="0"/>
              <a:t>=“</a:t>
            </a:r>
            <a:r>
              <a:rPr lang="es-MX" sz="2400" b="1" dirty="0">
                <a:solidFill>
                  <a:srgbClr val="C00000"/>
                </a:solidFill>
              </a:rPr>
              <a:t>my</a:t>
            </a:r>
            <a:r>
              <a:rPr lang="es-MX" sz="2400" b="1" dirty="0"/>
              <a:t>javascript</a:t>
            </a:r>
            <a:r>
              <a:rPr lang="es-MX" sz="2400" b="1" dirty="0">
                <a:solidFill>
                  <a:srgbClr val="C00000"/>
                </a:solidFill>
              </a:rPr>
              <a:t>file</a:t>
            </a:r>
            <a:r>
              <a:rPr lang="es-MX" sz="2400" dirty="0"/>
              <a:t>.</a:t>
            </a:r>
            <a:r>
              <a:rPr lang="es-MX" sz="2400" b="1" dirty="0">
                <a:solidFill>
                  <a:srgbClr val="C00000"/>
                </a:solidFill>
              </a:rPr>
              <a:t>js</a:t>
            </a:r>
            <a:r>
              <a:rPr lang="es-MX" sz="2400" dirty="0"/>
              <a:t>” </a:t>
            </a:r>
            <a:r>
              <a:rPr lang="es-MX" sz="2400" b="1" dirty="0" err="1">
                <a:solidFill>
                  <a:srgbClr val="0070C0"/>
                </a:solidFill>
              </a:rPr>
              <a:t>defer</a:t>
            </a:r>
            <a:r>
              <a:rPr lang="es-MX" sz="2400" dirty="0"/>
              <a:t>&gt;&lt;/script&gt;</a:t>
            </a:r>
          </a:p>
          <a:p>
            <a:r>
              <a:rPr lang="es-MX" sz="2400" dirty="0"/>
              <a:t>	&lt;script </a:t>
            </a:r>
            <a:r>
              <a:rPr lang="es-MX" sz="2400" dirty="0" err="1"/>
              <a:t>src</a:t>
            </a:r>
            <a:r>
              <a:rPr lang="es-MX" sz="2400" dirty="0"/>
              <a:t>=“</a:t>
            </a:r>
            <a:r>
              <a:rPr lang="es-MX" sz="2400" b="1" dirty="0">
                <a:solidFill>
                  <a:srgbClr val="C00000"/>
                </a:solidFill>
              </a:rPr>
              <a:t>my</a:t>
            </a:r>
            <a:r>
              <a:rPr lang="es-MX" sz="2400" b="1" dirty="0"/>
              <a:t>javascript</a:t>
            </a:r>
            <a:r>
              <a:rPr lang="es-MX" sz="2400" b="1" dirty="0">
                <a:solidFill>
                  <a:srgbClr val="C00000"/>
                </a:solidFill>
              </a:rPr>
              <a:t>file</a:t>
            </a:r>
            <a:r>
              <a:rPr lang="es-MX" sz="2400" dirty="0"/>
              <a:t>.</a:t>
            </a:r>
            <a:r>
              <a:rPr lang="es-MX" sz="2400" b="1" dirty="0">
                <a:solidFill>
                  <a:srgbClr val="C00000"/>
                </a:solidFill>
              </a:rPr>
              <a:t>js</a:t>
            </a:r>
            <a:r>
              <a:rPr lang="es-MX" sz="2400" dirty="0"/>
              <a:t>” </a:t>
            </a:r>
            <a:r>
              <a:rPr lang="es-MX" sz="2400" b="1" dirty="0" err="1">
                <a:solidFill>
                  <a:srgbClr val="0070C0"/>
                </a:solidFill>
              </a:rPr>
              <a:t>async</a:t>
            </a:r>
            <a:r>
              <a:rPr lang="es-MX" sz="2400" dirty="0"/>
              <a:t>&gt;&lt;/script&gt;</a:t>
            </a:r>
          </a:p>
          <a:p>
            <a:r>
              <a:rPr lang="en-US" sz="2400" dirty="0"/>
              <a:t>&lt;/body&gt;</a:t>
            </a:r>
            <a:br>
              <a:rPr lang="en-US" sz="2400" dirty="0"/>
            </a:br>
            <a:r>
              <a:rPr lang="en-US" sz="2400" dirty="0"/>
              <a:t>&lt;/html&gt;</a:t>
            </a:r>
            <a:endParaRPr lang="es-MX" sz="2400" dirty="0"/>
          </a:p>
        </p:txBody>
      </p:sp>
      <p:sp>
        <p:nvSpPr>
          <p:cNvPr id="5" name="AutoShape 2" descr="http://upload.wikimedia.org/wikipedia/commons/2/25/External.svg"/>
          <p:cNvSpPr>
            <a:spLocks noChangeAspect="1" noChangeArrowheads="1"/>
          </p:cNvSpPr>
          <p:nvPr/>
        </p:nvSpPr>
        <p:spPr bwMode="auto">
          <a:xfrm>
            <a:off x="155575" y="-1790700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6" name="AutoShape 4" descr="http://upload.wikimedia.org/wikipedia/commons/2/25/External.svg"/>
          <p:cNvSpPr>
            <a:spLocks noChangeAspect="1" noChangeArrowheads="1"/>
          </p:cNvSpPr>
          <p:nvPr/>
        </p:nvSpPr>
        <p:spPr bwMode="auto">
          <a:xfrm>
            <a:off x="307975" y="-1638300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pic>
        <p:nvPicPr>
          <p:cNvPr id="6152" name="Picture 8" descr="http://www.clker.com/cliparts/6/b/d/b/1242241837618375300External.svg.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51" y="5188475"/>
            <a:ext cx="1568705" cy="15687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9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4922B-3C9B-4193-A5C2-D03A95D6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Orden de Ejecución de Scripts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83F6F2-1B01-4294-8BB8-D3C2D8955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33600" r="22826" b="7601"/>
          <a:stretch/>
        </p:blipFill>
        <p:spPr>
          <a:xfrm>
            <a:off x="1331640" y="1392282"/>
            <a:ext cx="7483568" cy="49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59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9D3CB-3370-4EE8-BACA-59CD9271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Temporización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07D9CC-C6C8-41EA-93AB-13526C44397F}"/>
              </a:ext>
            </a:extLst>
          </p:cNvPr>
          <p:cNvSpPr txBox="1"/>
          <p:nvPr/>
        </p:nvSpPr>
        <p:spPr>
          <a:xfrm>
            <a:off x="3995936" y="2060848"/>
            <a:ext cx="639045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00000"/>
                </a:solidFill>
              </a:rPr>
              <a:t>setTimeout</a:t>
            </a:r>
            <a:r>
              <a:rPr lang="es-ES" sz="2800" dirty="0"/>
              <a:t>(función, tiempo)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Dispara la función una sola vez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clearTimeout</a:t>
            </a:r>
            <a:r>
              <a:rPr lang="es-ES" sz="2000" dirty="0"/>
              <a:t>() borra el evento 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00000"/>
                </a:solidFill>
              </a:rPr>
              <a:t>setInterval</a:t>
            </a:r>
            <a:r>
              <a:rPr lang="es-ES" sz="2800" dirty="0"/>
              <a:t>(función, tiempo)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Dispara la función repetidamente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clearInterval</a:t>
            </a:r>
            <a:r>
              <a:rPr lang="es-ES" sz="2000" dirty="0"/>
              <a:t>() borra el evento</a:t>
            </a:r>
            <a:endParaRPr lang="en-US" sz="2000" dirty="0"/>
          </a:p>
        </p:txBody>
      </p:sp>
      <p:pic>
        <p:nvPicPr>
          <p:cNvPr id="2050" name="Picture 2" descr="JavaScript Clock Program | Clock with HTML, CSS, &amp; JS Source Code">
            <a:extLst>
              <a:ext uri="{FF2B5EF4-FFF2-40B4-BE49-F238E27FC236}">
                <a16:creationId xmlns:a16="http://schemas.microsoft.com/office/drawing/2014/main" id="{9C68CB25-2A07-46CB-A79C-2D1C57F97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5" t="10952" r="29526" b="10920"/>
          <a:stretch/>
        </p:blipFill>
        <p:spPr bwMode="auto">
          <a:xfrm>
            <a:off x="251520" y="1939191"/>
            <a:ext cx="3456384" cy="345638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07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Eventos de la “ventana”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38416" y="1735832"/>
            <a:ext cx="7498080" cy="4800600"/>
          </a:xfrm>
        </p:spPr>
        <p:txBody>
          <a:bodyPr>
            <a:normAutofit/>
          </a:bodyPr>
          <a:lstStyle/>
          <a:p>
            <a:r>
              <a:rPr lang="es-MX" sz="2400" dirty="0"/>
              <a:t>onafterprint</a:t>
            </a:r>
          </a:p>
          <a:p>
            <a:r>
              <a:rPr lang="es-MX" sz="2400" dirty="0"/>
              <a:t>onbeforeprint</a:t>
            </a:r>
          </a:p>
          <a:p>
            <a:r>
              <a:rPr lang="es-MX" sz="2400" dirty="0"/>
              <a:t>onbeforeunload</a:t>
            </a:r>
          </a:p>
          <a:p>
            <a:r>
              <a:rPr lang="es-MX" sz="2400" dirty="0"/>
              <a:t>onerror</a:t>
            </a:r>
          </a:p>
          <a:p>
            <a:r>
              <a:rPr lang="es-MX" sz="2400" dirty="0"/>
              <a:t>onhaschange</a:t>
            </a:r>
          </a:p>
          <a:p>
            <a:r>
              <a:rPr lang="es-MX" sz="2400" dirty="0"/>
              <a:t>onload</a:t>
            </a:r>
          </a:p>
          <a:p>
            <a:r>
              <a:rPr lang="es-MX" sz="2400" dirty="0"/>
              <a:t>onmessage</a:t>
            </a:r>
          </a:p>
          <a:p>
            <a:r>
              <a:rPr lang="es-MX" sz="2400" dirty="0"/>
              <a:t>onoffline</a:t>
            </a:r>
          </a:p>
          <a:p>
            <a:r>
              <a:rPr lang="es-MX" sz="2400" dirty="0"/>
              <a:t>ononline</a:t>
            </a: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4212084" y="1713508"/>
            <a:ext cx="7498080" cy="4800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sz="2400" dirty="0"/>
              <a:t>onpagehide</a:t>
            </a:r>
          </a:p>
          <a:p>
            <a:r>
              <a:rPr lang="es-MX" sz="2400" dirty="0"/>
              <a:t>onpageshow</a:t>
            </a:r>
          </a:p>
          <a:p>
            <a:r>
              <a:rPr lang="es-MX" sz="2400" dirty="0"/>
              <a:t>onpopstate</a:t>
            </a:r>
          </a:p>
          <a:p>
            <a:r>
              <a:rPr lang="es-MX" sz="2400" dirty="0"/>
              <a:t>onredo</a:t>
            </a:r>
          </a:p>
          <a:p>
            <a:r>
              <a:rPr lang="es-MX" sz="2400" dirty="0"/>
              <a:t>onresize</a:t>
            </a:r>
          </a:p>
          <a:p>
            <a:r>
              <a:rPr lang="es-MX" sz="2400" dirty="0"/>
              <a:t>onstorage</a:t>
            </a:r>
          </a:p>
          <a:p>
            <a:r>
              <a:rPr lang="es-MX" sz="2400" dirty="0"/>
              <a:t>onundo</a:t>
            </a:r>
          </a:p>
          <a:p>
            <a:r>
              <a:rPr lang="es-MX" sz="2400" dirty="0"/>
              <a:t>onunload</a:t>
            </a:r>
          </a:p>
        </p:txBody>
      </p:sp>
      <p:sp>
        <p:nvSpPr>
          <p:cNvPr id="5" name="AutoShape 2" descr="data:image/jpeg;base64,/9j/4AAQSkZJRgABAQAAAQABAAD/2wCEAAkGBxQTEBQUEBIRFBQSFBUUFBUUFBUWFBQQFBUYFhUUFRQYHCggGBolHBQUITEhJSkrLi4uFx8zODMsNygtLisBCgoKDg0OGxAQGiwkHCQsLCwsLCwsLCwsLCwsLCwsLCwsLCwsLCwsLCwsLCwsLCwsLCwsLCwsLCwsLCwsLCwsLP/AABEIAOEA4QMBEQACEQEDEQH/xAAcAAABBQEBAQAAAAAAAAAAAAAAAQIDBQYEBwj/xABGEAABAgIFBgkKBQQBBQEAAAABAAIDEQQFEiExBjJBUXGREyJSYXKhscHRByMzU2KBkrLh8BQVJHOCNDVCs3RDVIOiwhf/xAAaAQEAAwEBAQAAAAAAAAAAAAAAAQIDBAUG/8QALhEAAgIBAwEGBQUBAQAAAAAAAAECEQMSITEEBRMyM0FxFVGBocEiQlJhsfCR/9oADAMBAAIRAxEAPwD3FACAEAIAQAgBACAEAIAQAgBACAEAIAQAgBACAEAIAQAgBACAEAIAQAgBACAEAIAQAgBACAEAIAQAgBACAEAhMsUAqAEAIAQAgBACAEAIAQAgBACAEAIAQAgBACAEAIAQAgBACAEAIAQGby1rGxDZCsz4c4zzbDmuw0qUDSKACAEAIAQAgBACAEAIAQAgBACAEA17pAlSgVkCsy4EgC5xG5aKCZVtokNOdzbj4qe7RGoaawd7O76p3aGoT8xd7O4+Kd2hqE/MXezuPio7tDUH5k72dx8U7tDUL+YO9ncfFO7ROoPzF3s/fvTu0LGms3ezuPimhCyJ1cOGhu4+KaELZF+fn2Pv3poQti/n/Q+/emhEWzN5V1jwz4GHFLsOez4KGkuCyZt63pvAwHxbJdYE7IxN8rt6oleyJuuSgomXlGddEL4R9sXb9KNNcoKnwy/olZwono4jHbCJ7ioJpnXNCBUAxwOiSlUQ7Iy9w0BWqJW2PgvmL1ElTLJ2SKpIIAQAgBACAEBHSM07FaPJDM9V+a7puWsSr5Mvl/lHEoceGyExpESEIhtaHWnNIF3shdXTdK86b1VT+RzZ+pWFpVZlz5QKR6uH9+5dPwx/z+xh8QX8fuNOX9I9XD+/cnwx/wA/sT8QX8fuNPlApHq4f37k+GP+f2HxBfx+4Hyg0j1cP79yfC3/AD+w+IL+P3E//QqR6uH9+5Phj/n9h8QX8fuSQ/KDGJ4zWDYJ9yh9mS9J/YfEF/D7nU7LRxGey/RZE1n8NyfMt8Qh/EvqnrAxYYeXA2p4CV05S6lx5MbxzcH6HXjyLJBSXqUGVsTg3CIS+T5NAa6V4C16fpnmbSdGebP3SurKGHWgdpij+a6X2ZJfu+xz/EV/H7ltUkW0/FxkW5xnrwXJ1HTPDVu7Onp+pWa9qo9by0E6BSOh3hc+KOqaRpllpg2eOtotoSLzsXc+lfzOJdUvkI+gcGLTIjm9EkX88kXSXtZL6tx3RLRcsKZAzI5cBoeJhX+Gp8SKrtF+sS/q3ysOBDaRAB52GX3uWM+zssd1ubx63FLnY1lB8oFEfIOc6GToe0y92tccsco+JUdMZxl4XZqIcYPZaaZtcJg6wcCqrkl8CUYXHarT5IjwTKhYEAIAQAgBACAij5pVo8kMz1AzXdNy1jwVfJg/K439XA0/px/sevW7M8Evc8rtDxx9jBOC9M4BtlCRLKAQtQCWUFiFqkmxthCbPQskTKiw/wCXzlfP9b58vp/iPa6XyY/X/Tly/HmIPTd2FdPZq/U/b8nP13hXuYdpIXrnmmlyQiEvdPQWd68ftRVp+v4PS7P/AHfQ9ny1iWavpB1Q59YXndKrzRX9nX1PlS9jw+DWQtznJfQPFseHqd2dlLpwe2UwAFnHHpZMsl7FPSnCVxW8UUsrC6+a1osX1R0gxI7A7Cf/AMleX2hBKCOzotpnv9UCVHhj2G9i8M9eXqdMHTtVpFYkiqWBACAEAIAQCIQR0jNKtHkgztAwd03LWJEjC+Vv+rgS/wC3H+x69bszwS9zye0fHH2MMedemeeMkhNiWVIsQtUE2JZQCSSgEkJN5ksP00PY753LwOs8+X0/xHtdL5Mfr/pFl6z9PA6buwrr7P5ft+Tm657fUw1lerZ5xosjhxn7Wd68jtT9v1/B6fZ37vp+T2Hygf2ylft94XndH58fc7eo8qXsfPJavqDwAE9ZQAZoBtlCS5yWb+oZtPYV5vaPhR2dF4z6Dq30DOgOxeCj2Jep0QMFMuSseCRVLAgBACAEAIBFJBFSM0qY8kGdoJud03dq1jwQ+TD+VgfqoP8Axx/sevX7M8Evc8jtHxx9jEyXpHniWUAllANsISDmILGlqE2JZUizf5JMnR4ex3zuXgdZ58vp/iPb6XyI/X/WTeUSik0SjkCfnHdhXR2fL9TX9HL1z2XuedOYvXPPsv8AJAcZ+1nevI7U/b9fwen2d+76fk9ey/8A7ZSv2+8Lzuj8+PudvU+VL2Pn6S+nPnwsoAsILEsoSaDJiicdr9T5S5i03ry+0ZbJHf0CuTZ7tV/oGdAdi8NHry9TogYK0uSseCRVLAgBACAEAhQApIIqTmlTHkgztAwd03dq1jwQ+TF+VQfqoP8Ax2/7Hr1uzfBL3PH7R8cfYxbYczJelZ55fVLk/wAI+UQhrZaXWZk4AGV8yuXN1Glfp5OjFh1Pfg4q7qgwXAgebcSGE6S3Fa4cqmq9SmXG4exV2VsZWNLUJJ6HQHxCQxpJa0uMtQxkqymo8loxcuDmsqxU3+SQ/Tw9jvnK8HrPPl9P8R7vSeRH6/6ywy8e1tDgWhi94G2yVr0CbySr5HN11KKPL3NXsnmF7kmOM7azvXk9qft+v4PU7N/d9PyeuZe/22k/t94XndH58fc7up8mXseBWV9OfO2SQIMzfgobFnRHgts8S+WPMoTd7g5IcEkykVZsmzSZOQ5RJCYkcNR+yvJ7Se0T0ezvEz2yr/Qs6A7F4qPXn6nRBwUy5Kx4HqCwIAQAgBAIUAKSCGkHinYpiQZ6gZrum7tWsQzK+UuiF1Ihu1QGjfEf4r1Ozp1Fr+/weR2jG5p/1+TLUYCGZgTLHNJmbnXg3al3y/Vt8zgj+nf5GmqzKGA1zbUKKWgHjXGy4m4AaNq4cnTZGtmjsx9TBPdOjU02qodJhggAtzgwyx0HmM1wwyyxSp8/M7p4Y5Y2v/DOVp5PyWB0EycBe06TzLsx9o71Lg5MnZ7q4mWpmTdIhFttkrWBBmJ8+pd0Opxzumcc+nyQ5RoaTFZQnhlkWuDtGzKVpzcDO+RmuSKlnV/2dMmsDr1oxtLYwmbJgajrXoxv1OF16GzyTHmIex3zleH1nny+n+I9zpPIj9f9Z0eUcfoqN+6/5XLbs7zJexzdoeBe552Wr2Dy7LrJgcZ21vevJ7U/b9fwer2Z+76fk9ay6/t1J/b7wvO6Pz4+53dV5MvY8IDF9OfOndQ6pivLQxufOWjDHcs5ZYxVstGEpbItvyOKDwLmWQb7YE5yBkbtFxWHfwf60zXuZ3paOSiVQ8RXMaQXS4pzRO/STzFXlljpt8FVjeqlyaGr6jdR4THRLnPfzYS1ryeuzrJJKPB63Q4XCLcj1Cr/AELOgOxeajvl6nRCwUvkiPA9QSCAEAIAQCIQCkggpGaVaIKCgZp6bu1aIMrctS4uaG+qadvGfcuvo63b+ZwdZfC+Rj21U58JzjJt+rQNe9ek8yjJJHnLE5Rtl1kzBY1haAHWiCSdY5tS5eplJuzp6aMVGjUQ44BA1S+wuFpnamrLuGcCFzs6l8zjrNjCCH4Y+8alpjcvQyyqL5MFl1Q4M2vDi2I66RE5gaSvV6Gc91Wx5XWwhs09zFOhr0rPPNrksPMw9jvnK8HrPPl9P8R73R+RH6/6zp8oY/RUb91/yuW/Z3mS9jm7R8Efc8+sr2Dyi5ycYZkyuJb1TXk9qft+v4PW7L/d9Pyex5QUXhaLFhmfHbK7H3LysEtGRS+R6OeOrG4nilLqvgIxbFvaMCMDMXA6ivpIZe8jcT52WPRKpFvkyxzmksN8N4dfMzYRIgDQJLDqKT39Tbp7a29DdV1W7YUPjBhc6zIEyEp3ydrxXl4cLnLbg9PNmUY78mErmuoMSK0CHJl1ueLjfevUw4Jxju9zzMuaEpcbGkpkZrqNRywzbakPcOdeN1EXHJuez0sk8do29X+hZ0B2LmR0S9TohYKZclY8D1BYEAIAQAgEQgQqSCGk5pVogoKBmnpu7VouAySumCbSeQ3tcr4m96OfMuDP1gy00tbxQe1dcHTtnLNWqKqraK9j5nAaFvknGSMMcJRZfUOLMTOOpck1XB1RZbspha1YOFs3U6RX1nT5i7Fa4oVyZZJ2ZKunOjOa0iZnIbSvSwVjVnn57m0iwq/JyG2H5xvGcOMThzAaljk6qTl+k1h00VHfk6avoghAMaZhoxOskkrhzTc8rk/+2PQwQUMSS/7dlpXkBho8B8UixCe9xBE7UwQGy96v00pKclHlox6mMWk5cI8ypTw+ISGhoJuAuAGhe7FaY0eJJ27NHV0FzYUO0AOOQMLwA28yXi9oNOao9rs5NQdnq1OnwbpYyXnQ8SO+fhdHnGXEO6QYePZm6RkLEzivY6J77vg8frFtxyUuSdCtPNpzmTFppBkS5pwA04rq6qdLZWc3TQt7uiyrtrTBsl5c509FpwM8CJaZTWOG9d1SNs1aKvcycehOEpzvulIzC74zTOFxaN/SaGIVDojb8ZknWQSvnOpnrytn0fSw0YkjcVf6FnQHYuVHRP1OiFgplyRHgeoJBACAEAIBChDAqSCCkZp2K0QZ+gZp6bu1aLgMK+fJ7f22/M5aYVz7nNme6KWO5dKMGQNerFSF7yDMEqy4K+p2/jptvWWjc11HE6PetFEpZ1Vc2GXzeJkSltVZuVUhFRvcsK0ihoFrB12/nWeJNvY0yNLk4aPnDZ3rHJ43/wB6HRi8tf8AerG5df0dH/dd2OXZ2f5svY4O0fBH3MtU1VOivFws2pEkynrA516ObMoL+zz8OJzf9Gvr6BY4EBoaJuluaF8/llqd2fQ4I6U9jcU1xENxGMljHk0n4TORXGIOPKQJu5l1r9PBxv8AVyUtNqaG4OLWSkbQIuk4al1QzyTVs5p4ItOkVX4KO9ji1pDmi4XA2dZ5wujvMcXTexz6MjVpblhRKke4Nc4i9l9rG3OYmTtWM+oStL5msMDdN/IdX1IiNfBgxLJDTNpAImJLiyRi1rR34ZyUtEjeVf6FnQHYuNHXP1OiFgplyVjwPUFgQAgBACARSQCEENIzTsVogz1AzT03dq0XBDOPKmJKMz9pvzOXRgWz9zlz8r2KcxlvRgKx4GKUBj4rTciTGxDa0K4IzcpKicIZ3JRDOuNTi6y1wwURglbQcm9mdkGHZcB7PaZrgm7m/wDvQ9DGqxosa6qs0ijwGgyDXucdl4uW3T5lilJ/0c3VYXlSX9jKqZYeWFjbLTaaRKZOF6tlepak9yuKOl6WtiLKp83QZYcb3Zq4pHfB2a6s4koTzqbNVxq5IZHUWZmhOtGcjLtXZPZHHDdne+KyRYdyySlyatx4Jmua0TbIfelV3fJOy4H0eK14I4qSTjuTFqWxR5WQB5k6Q8jqKq5Pg0jFcmqq70LOgOxYo0n6nRCwUy5Kx4HqCwIAQAgBABQCKSpDSc07FaIM/V+aem7tWi4IZX5WjzrP2W/M5dPT8P3OXqPEvYopSXRZgRPcporYwAqQS2pKBYjnKQDBJASATxUBosaLOYnjZ6p3LhyeY/8AvQ7sXlr/AL1NK2NZgw+cuHWqJXJhuiujRpGY06lslaMWyqrp0zC2u7lllRvg9Qp9YRzSaQ1l7LRLxd6MBo08wVU6LOKfJYOJhuc1o4oN2zFdNat2cvhdIiY42pqfQgZW1KJaJYTvU4oqyMknQ2iReKLJIv4xGIGtWkt9yi42OnKoSbBEyZOx13Lhe7O+Gxqav9AzoDsWKNZ+p0wcFaXJWPA9VLAgBACAEAikgEBDSM0q0eSCgq/NPTd2rRcBja+hBz26+CbutOWmG1fuc2erXsVDquc7ALfWkYaWxrqoIGCd6ie7ZzRaKW4hXUrKtUc/BE6FeyoMo96OQomdRVCkS0OhUUkqHIJWd0RsogGpoXC3cmd0doIuKT/Tw9rt81aHiZnkKClxCDeuqKOaTIKyiT4Lae5cudUzr6d8mrrCEBR6QQLy0zVHyi5T1jE84b9XYF1RWxyTe5HR3Y2sBoRkL+zhpUYmcrxo5lrFFJMjbHcBZP2FOlclbZ01pFJhwbRnxt1xXFmSUtjtwNtG5q70LOgOxcqOmfqdELBWlyVjwPVSwIAQAgBAIhAKQQ0nNOxWiQZ+r809N3atFwGdlMheca666E0dbvFTGWzX9mM4/qT/AKOCNWVk3ALVY7Rk8lHbR49sDrWUo6TSMtRX120NAMgVth3Zlm2I6no/CT4olrVs0tJGKOosaZQYbGzkLtOlYQnJujacIxVlJSpHMlLrkuuCrk45v5DgxzGhwAdfgMb02k6FuKsSK4mLM8kLkaqTO+DuCLOnRLNGhnnd3q2NXNmWV0jMxo967VE5GzliRS57Z61y9Uqo6uld2b+v4VmixyNLe8Lnx/qkkbz/AExbMHTKxc57iLgTdPGS9SONJHmym2xrawMhcE7tEa2D6VMXCR086aKGoVtIvnJNIsdSqQXGGPb7lydRGqOvp3bPSKu9CzoBcCO6fqdELBSyseB6gkEAIAQAgEKAFJUhpOaditHkFBV+aem75louAySt45a9svVt7XK2ON2YZZU0VriHXEYrfdGGzOuAQ2QF/OqO3uXVLYhrZ02TKtiVMjK7VkdSRrAJx0e5WzRt0Vwy07k9Y1gx7ZaT1KmPG0y2TIpI4oJAlhJasxO2r2NDi0OuOglUyNtWXxpJ1Zy05so5HM1cydtnYlUUdVatJo0KXKd3rbD4mc+bhGajQ5LsTOZo5yOM3auXq/Q6uk9T0bKX+kjdDvC5sHmI3z+WzzOS9c8oSSkCyUAc1QwK53Gh9LuK5Op4R19Nyeo1d6FnQC85HoS9TohYKZclI8D1BYEAIAQAgBAIpIIqTmnYpjyQZ+r809N3zLVcEMbXg842fqm/M9a4fX3OfNyisBGlbmBG2kccHUp07EXuMplItK0I0VlKx1DjhuKicWyYySI48UF01MVSDZLDiBVaBYAtLQAL8SVTdMs0q2ON8+FvxAA3LnlWp1/2x1Y77tX/ANuaOiwwYTJied2qrdMmrOGl0NhxbuuWsZtepjKK+Rnq4ojWGEWT4xM/dJVzSbqzXp4pXRua8hWqPEbhNvescLqaZplX6GYhuT8Rwm2yRtl2r0XninTPPWGTVohi1LFbi0bwrLNFkPFJHO6gPH+JVlNFdDG/hXckqdSI0siiwyHMnyu4rm6l7I6em5PT6u9CzoBecjvl6nRCwUy5Kx4HqCwIAQAgBAIgBSQRUnNOxTHkgoKvzT03fMVrHgh8jK8gF0VstEJnzPWuGSV+5z5lbXsVv5e84Bbd5FGGhsSJVcQaBvClZYh45EDqE/klX7xFdLGGjHUp1ojSAgHUmoUSMglVbJo7qNDnMG5ZydFkrI6Q2UWQv4oXNdyZ2RVQRf0eJZhM/l2qKtsq3Rx0mKTPQtYoylKzPV2+ZhX4E9yrmVUadO+TdVsZQH7O9Y4vGjXL4GVdFpIDZT2LaUdzCM9qKqsos1tjVGM3ZVF5BuJC6KTMrY6DS3tJkZzxtXqHBMKTRy06kFzocw3P0DmK588Ukjo6eTbPRqu9C3oBcCO6XqdEPBSyseB6gsCAEAIAQCFACkgipOadimPJBQ1bmnpu+YrVcEMmp75RRP1TPmerQVp+5jle6FbHA1STSQp0MjOtYEKVtyRJ3wcscGV0leNGbs4okIm9bJpGdNkXBFTZFCcGdSmwdlFYZXhZSZeKIYrfO+4Ln/czrj4EW8W1wMOzrcrQrU7Mct7UK1gc2Thox51LdPYJWtzN1/Csuh7T3KuV3Rfp1TZvKbDtQ3NOkLCDqSZvNXFozsSjtacV1qTZxOKRxRy04rWKZmzjdDatLZXYZwTedTbIpHJT4QBhkH/PuK587dI6OnSs9Fq70LegFwI7pep0w8FLKx4HKCwIAQAgBACARARx807FaPJVlHVo4p6b/mK2XBVja3b50ftM+Z6viez9zDMt0QswVmZoGtkpsUMihSiGQFivZShthAFkoDqhvIWbSLpnLSHTje4LH1Z1Lwou2PAgsnz9qJfqM5SSOaGSDKVzupaszXy9CkylAtQpa3T/APVZZHwb4Utzb0x0objzLGHiRrPwszseLPQuyKOKUjjiSOhaIybFZQwROcutQ50WUbIolGA0ncrKTZVorK0bIw+n3FZZnsjfAt2ehVd6JnRC4Ud0vU6GKWUjwOUFgQAgBACAEAICOPmnYpjyQylqxvE/m/5it1wZy5FrRk4v/jZ8z0xvZmeVbo5DDWtmVBZQgJFTsBpaUABqChJKSAkUBw0j0v8AELF+JnTHwIt2XwmDb2qy23MpK2PDNuxLCiZ/KTOhbXdypk9DXD6m2rH0Ttiyx+JGmTwMzZHMuw4QECaahpAQdRTUNI/gZ4lRqonSU9ewgDCly+4rPI7o1wqmzc0Aeab0QuVHXL1OhqllY8CqCwIAQAgBACAEA2ILjsUrkh8FXVMPiHpv+YrRujN8iVhDdwswxzhYaJgTvBd4hISSREotnOWO9XE+FX1opoYnBu9XE+FNaHdsTg3erifCmtDu2HBu9XE+FNaHdsTgneqifCp7xEd2xODOmHE+FO8Q7tjHuljDifCU1ju2V0Yh0SYBFwxEioW7NKpJFlRoosgTwB7VpWxk+SUxm6SFWmSUGUcRpdCsmd7p9SpM1xLk21ZPDYLy4yAF5WUXTLzVxZlzWUL1g3O8F0d4jm7uQx1awBjEG53gneId1IfAp7InohEidCG89cpJ3iHdy+R2Q6HHdhCDBriPA6mzO+Sq8qLLCx8TJkxC0xox4ptAQ2honzkkz6lSWRs1jjSL+FDsgAYASWRoOCEIVCQQAgBAQlyvRUifHkpokgdWYGJSkKGRK6hyN6KKIZy1VWjODmXNE3PxIBzir6bM2dZrSHy2/EFGgjcjdWjOW34gp0obkTq0Zy2/EFakBn5ozlt+IKaQFFZs5bfiCUgO/NWctvxBRSAx1as5bfiCmkDlpFaM5bfiCWhRWRaxZPObvCixRF+LgkzdYJ2/VLFMjiU2Boazf9UsmmcMeOxzm2ALjfJUkXgelVnRjEgvY0gFwkCcBtWJcoKPkWz/AKsV7uZoDB3nrVrIotqJk/RoebBZPW4WjvdNRYosgNSgkbGjNYLT3NaBiXEAD3lAVNIyporbuGa46mEHrw61ZRbIciOj5TQnm4tA53Causf9mbm/kWkKnw3YPaZ86o4MspHQDqVS4qAEAIDlcVqipxUt1ykFG+iuiPst2nmH2VWibLGFQy1oa1lw52zJ1kzxVil2BhP5HW3xQDXQovI62+KAhdAi8jrb4qKJInUaNyOtvilAjdQ43JO9vilAjdQY3JO9vimkEbqDG1HePFNIsjdQ4vJO8eKaWLGOoUXknePFKYshfVkU/wCJ3jxTSxZA+rIvJO8eKUybREatick9SimLQgoERvGLSAJTNyUyU0eqrMkgi0tjcXDYLzuCmmCmp2ULxdBo0V51uLWjtJ7E0sWihplZ1lEubD4MexZB3uJO5W0Mi0VT8m6ZFdOKHE63xGk9blNEWdlGyLcM/tb4qSC4ouTwZgzrb4q1laO9lGcMG9bfFTYonoz4jDmzacRNu8X4qskmSnRcNdMAjTesTQVACA5XBaplSGJAmpsEDaPZMwNEuzwQCOiO1DefBTYoYaQ7kjf9FGoUN/Eu5I3nwTUNIfiXckb/AKJqGkQ0l3JG/wCiaidIn4l3JG/6JqGkQ0h3JG/6JqIoaYruSN/0TUTpGFzuSN/0TUNIk3ckb/omoaQBdyRv+iahpELTyRv+iaiNIBvsjf8ARNRNCRIdoEFgkceMfBRYoniUh7se27dJQTRHxtQ3/RTZFCifJG/6JYolbEdyRv8Aop1CiZkV3JG/6JqIokDnahvPgpsUPAdzbz4KLFDhCd7PWmoUP/CuOlvWo7wUdUFsmgHQANwWTLD0AIBlhTZWgLFNiiNzFKYIXwlaySIwUA0wVAG8EpAnBIBOCQCiCgF4FAHAIA4BALwCATgUAcCgDgEAcAgF4FAKICAcIKAlbDQDrKAUNUAla1Q2QSBULCoAQAgBACAaVJUjcrAYVKJGlSBpUAaVIEUge1QAUEihSQKhAiEggEQCoAQChAKoApQAgBAOCgEjVVgeoJBACAEB/9k="/>
          <p:cNvSpPr>
            <a:spLocks noChangeAspect="1" noChangeArrowheads="1"/>
          </p:cNvSpPr>
          <p:nvPr/>
        </p:nvSpPr>
        <p:spPr bwMode="auto">
          <a:xfrm>
            <a:off x="155575" y="-1790700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392" y="476672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72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Etiquetas HTML</a:t>
            </a:r>
          </a:p>
        </p:txBody>
      </p:sp>
      <p:pic>
        <p:nvPicPr>
          <p:cNvPr id="1026" name="Picture 2" descr="http://www.educadictos.com/wp-content/uploads/2013/06/File-Adobe-Dreamweaver-HTML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52936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979712" y="198884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&lt;p&gt; &lt;/p&gt;</a:t>
            </a:r>
          </a:p>
          <a:p>
            <a:endParaRPr lang="pt-BR" sz="2400" dirty="0"/>
          </a:p>
          <a:p>
            <a:r>
              <a:rPr lang="pt-BR" sz="2400" dirty="0">
                <a:solidFill>
                  <a:srgbClr val="C00000"/>
                </a:solidFill>
              </a:rPr>
              <a:t>&lt;h1&gt;&lt;/h1&gt; ... &lt;h6&gt;&lt;/h6&gt;</a:t>
            </a:r>
          </a:p>
          <a:p>
            <a:endParaRPr lang="pt-BR" sz="2400" dirty="0">
              <a:solidFill>
                <a:srgbClr val="C00000"/>
              </a:solidFill>
            </a:endParaRPr>
          </a:p>
          <a:p>
            <a:r>
              <a:rPr lang="pt-BR" sz="2400" dirty="0">
                <a:solidFill>
                  <a:srgbClr val="0070C0"/>
                </a:solidFill>
              </a:rPr>
              <a:t>&lt;</a:t>
            </a:r>
            <a:r>
              <a:rPr lang="pt-BR" sz="2400" dirty="0" err="1">
                <a:solidFill>
                  <a:srgbClr val="0070C0"/>
                </a:solidFill>
              </a:rPr>
              <a:t>span</a:t>
            </a:r>
            <a:r>
              <a:rPr lang="pt-BR" sz="2400" dirty="0">
                <a:solidFill>
                  <a:srgbClr val="0070C0"/>
                </a:solidFill>
              </a:rPr>
              <a:t>&gt; &lt;/span&gt;</a:t>
            </a:r>
          </a:p>
          <a:p>
            <a:endParaRPr lang="pt-BR" sz="2400" dirty="0"/>
          </a:p>
          <a:p>
            <a:r>
              <a:rPr lang="pt-BR" sz="2400" dirty="0">
                <a:solidFill>
                  <a:srgbClr val="C00000"/>
                </a:solidFill>
              </a:rPr>
              <a:t>&lt;</a:t>
            </a:r>
            <a:r>
              <a:rPr lang="pt-BR" sz="2400" dirty="0" err="1">
                <a:solidFill>
                  <a:srgbClr val="C00000"/>
                </a:solidFill>
              </a:rPr>
              <a:t>div</a:t>
            </a:r>
            <a:r>
              <a:rPr lang="pt-BR" sz="2400" dirty="0">
                <a:solidFill>
                  <a:srgbClr val="C00000"/>
                </a:solidFill>
              </a:rPr>
              <a:t>&gt; &lt;/</a:t>
            </a:r>
            <a:r>
              <a:rPr lang="pt-BR" sz="2400" dirty="0" err="1">
                <a:solidFill>
                  <a:srgbClr val="C00000"/>
                </a:solidFill>
              </a:rPr>
              <a:t>div</a:t>
            </a:r>
            <a:r>
              <a:rPr lang="pt-BR" sz="2400" dirty="0">
                <a:solidFill>
                  <a:srgbClr val="C00000"/>
                </a:solidFill>
              </a:rPr>
              <a:t>&gt; </a:t>
            </a:r>
          </a:p>
          <a:p>
            <a:endParaRPr lang="pt-BR" sz="2400" dirty="0"/>
          </a:p>
          <a:p>
            <a:r>
              <a:rPr lang="pt-BR" sz="2400" dirty="0">
                <a:solidFill>
                  <a:srgbClr val="0070C0"/>
                </a:solidFill>
              </a:rPr>
              <a:t>&lt;</a:t>
            </a:r>
            <a:r>
              <a:rPr lang="pt-BR" sz="2400" dirty="0" err="1">
                <a:solidFill>
                  <a:srgbClr val="0070C0"/>
                </a:solidFill>
              </a:rPr>
              <a:t>br</a:t>
            </a:r>
            <a:r>
              <a:rPr lang="pt-BR" sz="2400" dirty="0">
                <a:solidFill>
                  <a:srgbClr val="0070C0"/>
                </a:solidFill>
              </a:rPr>
              <a:t>&gt; &lt;hr&gt;</a:t>
            </a:r>
            <a:endParaRPr lang="es-MX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424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Eventos de “Form”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53593" y="1484784"/>
            <a:ext cx="7498080" cy="4800600"/>
          </a:xfrm>
        </p:spPr>
        <p:txBody>
          <a:bodyPr>
            <a:noAutofit/>
          </a:bodyPr>
          <a:lstStyle/>
          <a:p>
            <a:r>
              <a:rPr lang="es-MX" sz="2400" dirty="0"/>
              <a:t>onblur</a:t>
            </a:r>
          </a:p>
          <a:p>
            <a:r>
              <a:rPr lang="es-MX" sz="2400" dirty="0"/>
              <a:t>onchange</a:t>
            </a:r>
          </a:p>
          <a:p>
            <a:r>
              <a:rPr lang="es-MX" sz="2400" dirty="0" err="1"/>
              <a:t>oncontextmenu</a:t>
            </a:r>
            <a:r>
              <a:rPr lang="es-MX" sz="2400" dirty="0"/>
              <a:t> </a:t>
            </a:r>
          </a:p>
          <a:p>
            <a:r>
              <a:rPr lang="es-MX" sz="2400" dirty="0" err="1"/>
              <a:t>onfocus</a:t>
            </a:r>
            <a:r>
              <a:rPr lang="es-MX" sz="2400" dirty="0"/>
              <a:t> 	</a:t>
            </a:r>
          </a:p>
          <a:p>
            <a:r>
              <a:rPr lang="es-MX" sz="2400" dirty="0" err="1"/>
              <a:t>onformchange</a:t>
            </a:r>
            <a:r>
              <a:rPr lang="es-MX" sz="2400" dirty="0"/>
              <a:t> 	</a:t>
            </a:r>
          </a:p>
          <a:p>
            <a:r>
              <a:rPr lang="es-MX" sz="2400" dirty="0" err="1"/>
              <a:t>onforminput</a:t>
            </a:r>
            <a:r>
              <a:rPr lang="es-MX" sz="2400" dirty="0"/>
              <a:t> 	</a:t>
            </a:r>
          </a:p>
          <a:p>
            <a:r>
              <a:rPr lang="es-MX" sz="2400" dirty="0" err="1"/>
              <a:t>oninput</a:t>
            </a:r>
            <a:r>
              <a:rPr lang="es-MX" sz="2400" dirty="0"/>
              <a:t> 	</a:t>
            </a:r>
          </a:p>
          <a:p>
            <a:r>
              <a:rPr lang="es-MX" sz="2400" dirty="0" err="1"/>
              <a:t>oninvalid</a:t>
            </a:r>
            <a:r>
              <a:rPr lang="es-MX" sz="2400" dirty="0"/>
              <a:t> 	</a:t>
            </a:r>
          </a:p>
          <a:p>
            <a:r>
              <a:rPr lang="es-MX" sz="2400" dirty="0" err="1"/>
              <a:t>onreset</a:t>
            </a:r>
            <a:r>
              <a:rPr lang="es-MX" sz="2400" dirty="0"/>
              <a:t> 	</a:t>
            </a:r>
          </a:p>
          <a:p>
            <a:r>
              <a:rPr lang="es-MX" sz="2400" dirty="0" err="1"/>
              <a:t>onselect</a:t>
            </a:r>
            <a:r>
              <a:rPr lang="es-MX" sz="2400" dirty="0"/>
              <a:t> </a:t>
            </a:r>
          </a:p>
          <a:p>
            <a:r>
              <a:rPr lang="es-MX" sz="2400" dirty="0"/>
              <a:t>onsubmit</a:t>
            </a:r>
          </a:p>
        </p:txBody>
      </p:sp>
      <p:pic>
        <p:nvPicPr>
          <p:cNvPr id="18434" name="Picture 2" descr="http://www.geneseo.edu/sites/default/files/images/for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633" y="1844824"/>
            <a:ext cx="3179826" cy="27363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56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Eventos del teclado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onkeydown</a:t>
            </a:r>
          </a:p>
          <a:p>
            <a:r>
              <a:rPr lang="es-MX" dirty="0"/>
              <a:t>onkeypress</a:t>
            </a:r>
          </a:p>
          <a:p>
            <a:r>
              <a:rPr lang="es-MX" dirty="0"/>
              <a:t>onkeyup</a:t>
            </a:r>
          </a:p>
        </p:txBody>
      </p:sp>
      <p:pic>
        <p:nvPicPr>
          <p:cNvPr id="19458" name="Picture 2" descr="http://www.webdesignmash.com/trial/wp-content/uploads/2010/05/concept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92896"/>
            <a:ext cx="4211960" cy="29146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660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Eventos del mouse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35608" y="1466652"/>
            <a:ext cx="7498080" cy="4800600"/>
          </a:xfrm>
        </p:spPr>
        <p:txBody>
          <a:bodyPr>
            <a:normAutofit/>
          </a:bodyPr>
          <a:lstStyle/>
          <a:p>
            <a:r>
              <a:rPr lang="es-MX" sz="2600" dirty="0" err="1"/>
              <a:t>onclick</a:t>
            </a:r>
            <a:r>
              <a:rPr lang="es-MX" sz="2600" dirty="0"/>
              <a:t> </a:t>
            </a:r>
          </a:p>
          <a:p>
            <a:r>
              <a:rPr lang="es-MX" sz="2600" dirty="0" err="1"/>
              <a:t>ondblclick</a:t>
            </a:r>
            <a:r>
              <a:rPr lang="es-MX" sz="2600" dirty="0"/>
              <a:t> </a:t>
            </a:r>
          </a:p>
          <a:p>
            <a:r>
              <a:rPr lang="es-MX" sz="2600" dirty="0" err="1"/>
              <a:t>ondrag</a:t>
            </a:r>
            <a:r>
              <a:rPr lang="es-MX" sz="2600" dirty="0"/>
              <a:t> 	</a:t>
            </a:r>
          </a:p>
          <a:p>
            <a:r>
              <a:rPr lang="es-MX" sz="2600" dirty="0" err="1"/>
              <a:t>ondragend</a:t>
            </a:r>
            <a:r>
              <a:rPr lang="es-MX" sz="2600" dirty="0"/>
              <a:t> </a:t>
            </a:r>
          </a:p>
          <a:p>
            <a:r>
              <a:rPr lang="es-MX" sz="2600" dirty="0" err="1"/>
              <a:t>ondragenter</a:t>
            </a:r>
            <a:r>
              <a:rPr lang="es-MX" sz="2600" dirty="0"/>
              <a:t> </a:t>
            </a:r>
          </a:p>
          <a:p>
            <a:r>
              <a:rPr lang="es-MX" sz="2600" dirty="0" err="1"/>
              <a:t>ondragleave</a:t>
            </a:r>
            <a:r>
              <a:rPr lang="es-MX" sz="2600" dirty="0"/>
              <a:t> </a:t>
            </a:r>
          </a:p>
          <a:p>
            <a:r>
              <a:rPr lang="es-MX" sz="2600" dirty="0" err="1"/>
              <a:t>ondragover</a:t>
            </a:r>
            <a:r>
              <a:rPr lang="es-MX" sz="2600" dirty="0"/>
              <a:t> </a:t>
            </a:r>
          </a:p>
          <a:p>
            <a:r>
              <a:rPr lang="es-MX" sz="2600" dirty="0"/>
              <a:t>ondragstart</a:t>
            </a: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4139952" y="1457028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sz="2600" dirty="0" err="1"/>
              <a:t>ondrop</a:t>
            </a:r>
            <a:r>
              <a:rPr lang="es-MX" sz="2600" dirty="0"/>
              <a:t> 	</a:t>
            </a:r>
          </a:p>
          <a:p>
            <a:r>
              <a:rPr lang="es-MX" sz="2600" dirty="0" err="1"/>
              <a:t>onmousedown</a:t>
            </a:r>
            <a:r>
              <a:rPr lang="es-MX" sz="2600" dirty="0"/>
              <a:t> </a:t>
            </a:r>
          </a:p>
          <a:p>
            <a:r>
              <a:rPr lang="es-MX" sz="2600" dirty="0" err="1"/>
              <a:t>onmousemove</a:t>
            </a:r>
            <a:r>
              <a:rPr lang="es-MX" sz="2600" dirty="0"/>
              <a:t> </a:t>
            </a:r>
          </a:p>
          <a:p>
            <a:r>
              <a:rPr lang="es-MX" sz="2600" dirty="0" err="1"/>
              <a:t>onmouseout</a:t>
            </a:r>
            <a:r>
              <a:rPr lang="es-MX" sz="2600" dirty="0"/>
              <a:t> </a:t>
            </a:r>
          </a:p>
          <a:p>
            <a:r>
              <a:rPr lang="es-MX" sz="2600" dirty="0"/>
              <a:t>onmouseover</a:t>
            </a:r>
          </a:p>
          <a:p>
            <a:r>
              <a:rPr lang="es-MX" sz="2600" dirty="0" err="1"/>
              <a:t>onmouseup</a:t>
            </a:r>
            <a:r>
              <a:rPr lang="es-MX" sz="2600" dirty="0"/>
              <a:t> </a:t>
            </a:r>
          </a:p>
          <a:p>
            <a:r>
              <a:rPr lang="es-MX" sz="2600" dirty="0"/>
              <a:t>onmousewheel</a:t>
            </a:r>
          </a:p>
          <a:p>
            <a:r>
              <a:rPr lang="es-MX" sz="2600" dirty="0"/>
              <a:t>onscroll</a:t>
            </a:r>
          </a:p>
        </p:txBody>
      </p:sp>
      <p:pic>
        <p:nvPicPr>
          <p:cNvPr id="20482" name="Picture 2" descr="http://www.hardwarelook.com/images/uploads/REVIEWS/PERIPHERALS/Thermaltake_Level10M_Mouse/large/Thermaltake_Level_10_Gaming_Mouse_top_s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5" b="23456"/>
          <a:stretch/>
        </p:blipFill>
        <p:spPr bwMode="auto">
          <a:xfrm flipH="1">
            <a:off x="5990492" y="339428"/>
            <a:ext cx="3159560" cy="12173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314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Browser </a:t>
            </a:r>
            <a:r>
              <a:rPr lang="es-MX" dirty="0" err="1"/>
              <a:t>Object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b="1" dirty="0"/>
              <a:t>- BOM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07704" y="1844824"/>
            <a:ext cx="7498080" cy="4800600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Objeto </a:t>
            </a:r>
            <a:r>
              <a:rPr lang="es-MX" b="1" dirty="0" err="1">
                <a:solidFill>
                  <a:srgbClr val="C00000"/>
                </a:solidFill>
              </a:rPr>
              <a:t>windows</a:t>
            </a:r>
            <a:r>
              <a:rPr lang="es-MX" dirty="0"/>
              <a:t>. </a:t>
            </a:r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Ejemplos:</a:t>
            </a:r>
          </a:p>
          <a:p>
            <a:pPr lvl="1"/>
            <a:r>
              <a:rPr lang="es-MX" dirty="0"/>
              <a:t>window.innerHeight</a:t>
            </a:r>
          </a:p>
          <a:p>
            <a:pPr lvl="1"/>
            <a:r>
              <a:rPr lang="en-US" dirty="0" err="1"/>
              <a:t>window.moveTo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window.resizeTo</a:t>
            </a:r>
            <a:r>
              <a:rPr lang="en-US" dirty="0"/>
              <a:t>() </a:t>
            </a:r>
            <a:endParaRPr lang="es-MX" dirty="0"/>
          </a:p>
          <a:p>
            <a:endParaRPr lang="es-MX" dirty="0"/>
          </a:p>
          <a:p>
            <a:r>
              <a:rPr lang="es-MX" dirty="0"/>
              <a:t>Objeto </a:t>
            </a:r>
            <a:r>
              <a:rPr lang="es-MX" b="1" dirty="0" err="1">
                <a:solidFill>
                  <a:srgbClr val="C00000"/>
                </a:solidFill>
              </a:rPr>
              <a:t>screen</a:t>
            </a:r>
            <a:r>
              <a:rPr lang="es-MX" dirty="0"/>
              <a:t>. </a:t>
            </a:r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Ejemplos:</a:t>
            </a:r>
            <a:endParaRPr lang="es-MX" dirty="0"/>
          </a:p>
          <a:p>
            <a:pPr lvl="1"/>
            <a:r>
              <a:rPr lang="es-MX" dirty="0"/>
              <a:t>screen.pixelDepth</a:t>
            </a:r>
          </a:p>
          <a:p>
            <a:pPr marL="402336" lvl="1" indent="0">
              <a:buNone/>
            </a:pPr>
            <a:endParaRPr lang="es-MX" dirty="0"/>
          </a:p>
          <a:p>
            <a:r>
              <a:rPr lang="es-MX" dirty="0"/>
              <a:t>Objeto </a:t>
            </a:r>
            <a:r>
              <a:rPr lang="es-MX" b="1" dirty="0" err="1">
                <a:solidFill>
                  <a:srgbClr val="C00000"/>
                </a:solidFill>
              </a:rPr>
              <a:t>history</a:t>
            </a:r>
            <a:r>
              <a:rPr lang="es-MX" dirty="0"/>
              <a:t>. </a:t>
            </a:r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Ejemplos:</a:t>
            </a:r>
            <a:endParaRPr lang="es-MX" dirty="0"/>
          </a:p>
          <a:p>
            <a:pPr lvl="1"/>
            <a:r>
              <a:rPr lang="es-MX" dirty="0"/>
              <a:t>history.back()</a:t>
            </a:r>
          </a:p>
          <a:p>
            <a:pPr lvl="1"/>
            <a:r>
              <a:rPr lang="es-MX" dirty="0"/>
              <a:t>history.forward()</a:t>
            </a:r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marL="402336" lvl="1" indent="0">
              <a:buNone/>
            </a:pPr>
            <a:r>
              <a:rPr lang="es-MX" dirty="0"/>
              <a:t> </a:t>
            </a:r>
          </a:p>
        </p:txBody>
      </p:sp>
      <p:sp>
        <p:nvSpPr>
          <p:cNvPr id="4" name="AutoShape 2" descr="https://encrypted-tbn0.gstatic.com/images?q=tbn:ANd9GcSa2QZPPCN9fSnTTHxftRfI2H2rsLfbHzC42DsN2LTYI5mTYbVHwA"/>
          <p:cNvSpPr>
            <a:spLocks noChangeAspect="1" noChangeArrowheads="1"/>
          </p:cNvSpPr>
          <p:nvPr/>
        </p:nvSpPr>
        <p:spPr bwMode="auto">
          <a:xfrm>
            <a:off x="63500" y="-136525"/>
            <a:ext cx="2819400" cy="3743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35" y="3319268"/>
            <a:ext cx="2664296" cy="353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739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Browser </a:t>
            </a:r>
            <a:r>
              <a:rPr lang="es-MX" dirty="0" err="1"/>
              <a:t>Object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b="1" dirty="0"/>
              <a:t>- BOM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835696" y="1749716"/>
            <a:ext cx="7498080" cy="4800600"/>
          </a:xfrm>
        </p:spPr>
        <p:txBody>
          <a:bodyPr>
            <a:normAutofit fontScale="55000" lnSpcReduction="20000"/>
          </a:bodyPr>
          <a:lstStyle/>
          <a:p>
            <a:pPr marL="402336" lvl="1" indent="0">
              <a:buNone/>
            </a:pPr>
            <a:endParaRPr lang="es-MX" dirty="0"/>
          </a:p>
          <a:p>
            <a:r>
              <a:rPr lang="es-MX" sz="3800" dirty="0"/>
              <a:t>Objeto </a:t>
            </a:r>
            <a:r>
              <a:rPr lang="es-MX" sz="3800" b="1" dirty="0" err="1">
                <a:solidFill>
                  <a:srgbClr val="C00000"/>
                </a:solidFill>
              </a:rPr>
              <a:t>navigator</a:t>
            </a:r>
            <a:r>
              <a:rPr lang="es-MX" sz="3800" dirty="0"/>
              <a:t>. </a:t>
            </a:r>
            <a:r>
              <a:rPr lang="es-MX" sz="3800" b="1" dirty="0">
                <a:solidFill>
                  <a:schemeClr val="bg1">
                    <a:lumMod val="65000"/>
                  </a:schemeClr>
                </a:solidFill>
              </a:rPr>
              <a:t>Ejemplos:</a:t>
            </a:r>
            <a:endParaRPr lang="es-MX" sz="3800" dirty="0"/>
          </a:p>
          <a:p>
            <a:pPr lvl="1"/>
            <a:r>
              <a:rPr lang="es-MX" sz="3800" dirty="0" err="1"/>
              <a:t>navigator</a:t>
            </a:r>
            <a:r>
              <a:rPr lang="es-MX" sz="3800" dirty="0"/>
              <a:t>. </a:t>
            </a:r>
            <a:r>
              <a:rPr lang="es-MX" sz="3800" dirty="0" err="1"/>
              <a:t>cookieEnabled</a:t>
            </a:r>
            <a:endParaRPr lang="es-MX" sz="3800" dirty="0"/>
          </a:p>
          <a:p>
            <a:pPr lvl="1"/>
            <a:r>
              <a:rPr lang="es-MX" sz="3800" dirty="0" err="1"/>
              <a:t>navigator</a:t>
            </a:r>
            <a:r>
              <a:rPr lang="es-MX" sz="3800" dirty="0"/>
              <a:t>. </a:t>
            </a:r>
            <a:r>
              <a:rPr lang="es-MX" sz="3800" dirty="0" err="1"/>
              <a:t>systemLanguage</a:t>
            </a:r>
            <a:endParaRPr lang="es-MX" sz="3800" dirty="0"/>
          </a:p>
          <a:p>
            <a:pPr lvl="1"/>
            <a:endParaRPr lang="es-MX" sz="3800" dirty="0"/>
          </a:p>
          <a:p>
            <a:r>
              <a:rPr lang="es-MX" sz="3800" b="1" dirty="0">
                <a:solidFill>
                  <a:srgbClr val="C00000"/>
                </a:solidFill>
              </a:rPr>
              <a:t>Mensajes</a:t>
            </a:r>
            <a:r>
              <a:rPr lang="es-MX" sz="3800" dirty="0"/>
              <a:t>. </a:t>
            </a:r>
            <a:r>
              <a:rPr lang="es-MX" sz="3800" b="1" dirty="0">
                <a:solidFill>
                  <a:schemeClr val="bg1">
                    <a:lumMod val="65000"/>
                  </a:schemeClr>
                </a:solidFill>
              </a:rPr>
              <a:t>Ejemplos:</a:t>
            </a:r>
            <a:endParaRPr lang="es-MX" sz="3800" dirty="0"/>
          </a:p>
          <a:p>
            <a:pPr lvl="1"/>
            <a:r>
              <a:rPr lang="es-MX" sz="3800" dirty="0"/>
              <a:t>alert</a:t>
            </a:r>
          </a:p>
          <a:p>
            <a:pPr lvl="1"/>
            <a:r>
              <a:rPr lang="es-MX" sz="3800" dirty="0"/>
              <a:t>prompt</a:t>
            </a:r>
          </a:p>
          <a:p>
            <a:pPr lvl="1"/>
            <a:r>
              <a:rPr lang="es-MX" sz="3800" dirty="0"/>
              <a:t>confirm</a:t>
            </a:r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02336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AutoShape 2" descr="https://encrypted-tbn0.gstatic.com/images?q=tbn:ANd9GcSa2QZPPCN9fSnTTHxftRfI2H2rsLfbHzC42DsN2LTYI5mTYbVHwA"/>
          <p:cNvSpPr>
            <a:spLocks noChangeAspect="1" noChangeArrowheads="1"/>
          </p:cNvSpPr>
          <p:nvPr/>
        </p:nvSpPr>
        <p:spPr bwMode="auto">
          <a:xfrm>
            <a:off x="63500" y="-136525"/>
            <a:ext cx="2819400" cy="3743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35" y="3319268"/>
            <a:ext cx="2664296" cy="353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948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5A6D2-1781-46C2-908A-05C5DE50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400" dirty="0"/>
              <a:t>Práctica de laboratorio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BCA469-B6D5-40B8-8724-E99F67C07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0" r="20863" b="26201"/>
          <a:stretch/>
        </p:blipFill>
        <p:spPr>
          <a:xfrm>
            <a:off x="1116193" y="1772166"/>
            <a:ext cx="7582437" cy="3169002"/>
          </a:xfrm>
          <a:prstGeom prst="rect">
            <a:avLst/>
          </a:prstGeom>
        </p:spPr>
      </p:pic>
      <p:sp>
        <p:nvSpPr>
          <p:cNvPr id="9" name="3 Rectángulo">
            <a:extLst>
              <a:ext uri="{FF2B5EF4-FFF2-40B4-BE49-F238E27FC236}">
                <a16:creationId xmlns:a16="http://schemas.microsoft.com/office/drawing/2014/main" id="{B6EFF4B3-9958-4C86-BFF7-CAF362C24295}"/>
              </a:ext>
            </a:extLst>
          </p:cNvPr>
          <p:cNvSpPr/>
          <p:nvPr/>
        </p:nvSpPr>
        <p:spPr>
          <a:xfrm>
            <a:off x="6843682" y="5105498"/>
            <a:ext cx="2090006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C00000"/>
                </a:solidFill>
              </a:rPr>
              <a:t>If</a:t>
            </a:r>
            <a:r>
              <a:rPr lang="es-MX" b="1" dirty="0">
                <a:solidFill>
                  <a:srgbClr val="C00000"/>
                </a:solidFill>
              </a:rPr>
              <a:t> () {</a:t>
            </a:r>
          </a:p>
          <a:p>
            <a:endParaRPr lang="es-MX" b="1" dirty="0">
              <a:solidFill>
                <a:srgbClr val="C00000"/>
              </a:solidFill>
            </a:endParaRPr>
          </a:p>
          <a:p>
            <a:r>
              <a:rPr lang="es-MX" b="1" dirty="0">
                <a:solidFill>
                  <a:srgbClr val="C00000"/>
                </a:solidFill>
              </a:rPr>
              <a:t>} </a:t>
            </a:r>
            <a:r>
              <a:rPr lang="es-MX" b="1" dirty="0" err="1">
                <a:solidFill>
                  <a:srgbClr val="C00000"/>
                </a:solidFill>
              </a:rPr>
              <a:t>else</a:t>
            </a:r>
            <a:r>
              <a:rPr lang="es-MX" b="1" dirty="0">
                <a:solidFill>
                  <a:srgbClr val="C00000"/>
                </a:solidFill>
              </a:rPr>
              <a:t> {</a:t>
            </a:r>
          </a:p>
          <a:p>
            <a:endParaRPr lang="es-MX" b="1" dirty="0">
              <a:solidFill>
                <a:srgbClr val="C00000"/>
              </a:solidFill>
            </a:endParaRPr>
          </a:p>
          <a:p>
            <a:r>
              <a:rPr lang="es-MX" b="1" dirty="0">
                <a:solidFill>
                  <a:srgbClr val="C00000"/>
                </a:solidFill>
              </a:rPr>
              <a:t>}</a:t>
            </a:r>
            <a:endParaRPr lang="es-MX" dirty="0"/>
          </a:p>
        </p:txBody>
      </p:sp>
      <p:sp>
        <p:nvSpPr>
          <p:cNvPr id="6" name="3 Rectángulo">
            <a:extLst>
              <a:ext uri="{FF2B5EF4-FFF2-40B4-BE49-F238E27FC236}">
                <a16:creationId xmlns:a16="http://schemas.microsoft.com/office/drawing/2014/main" id="{A89E0D4E-14BF-4B89-927E-6403CEF4DEB3}"/>
              </a:ext>
            </a:extLst>
          </p:cNvPr>
          <p:cNvSpPr/>
          <p:nvPr/>
        </p:nvSpPr>
        <p:spPr>
          <a:xfrm>
            <a:off x="6809548" y="2420888"/>
            <a:ext cx="2124718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>
                <a:solidFill>
                  <a:srgbClr val="C00000"/>
                </a:solidFill>
              </a:rPr>
              <a:t>Eventos:</a:t>
            </a:r>
          </a:p>
          <a:p>
            <a:r>
              <a:rPr lang="es-MX" b="1" dirty="0">
                <a:solidFill>
                  <a:schemeClr val="accent6"/>
                </a:solidFill>
              </a:rPr>
              <a:t>onchange</a:t>
            </a:r>
          </a:p>
          <a:p>
            <a:r>
              <a:rPr lang="es-MX" b="1" dirty="0">
                <a:solidFill>
                  <a:schemeClr val="accent6"/>
                </a:solidFill>
              </a:rPr>
              <a:t>onkeypress</a:t>
            </a:r>
          </a:p>
          <a:p>
            <a:r>
              <a:rPr lang="es-MX" b="1" dirty="0">
                <a:solidFill>
                  <a:schemeClr val="accent6"/>
                </a:solidFill>
              </a:rPr>
              <a:t>onkeydown</a:t>
            </a:r>
          </a:p>
          <a:p>
            <a:r>
              <a:rPr lang="es-MX" b="1" dirty="0">
                <a:solidFill>
                  <a:schemeClr val="accent6"/>
                </a:solidFill>
              </a:rPr>
              <a:t>onkeyup</a:t>
            </a:r>
            <a:endParaRPr lang="es-MX" dirty="0">
              <a:solidFill>
                <a:schemeClr val="accent6"/>
              </a:solidFill>
            </a:endParaRPr>
          </a:p>
          <a:p>
            <a:endParaRPr lang="es-MX" dirty="0"/>
          </a:p>
        </p:txBody>
      </p:sp>
      <p:sp>
        <p:nvSpPr>
          <p:cNvPr id="7" name="3 Rectángulo">
            <a:extLst>
              <a:ext uri="{FF2B5EF4-FFF2-40B4-BE49-F238E27FC236}">
                <a16:creationId xmlns:a16="http://schemas.microsoft.com/office/drawing/2014/main" id="{B98810D9-E72A-4FE9-B04A-1684DCE65427}"/>
              </a:ext>
            </a:extLst>
          </p:cNvPr>
          <p:cNvSpPr/>
          <p:nvPr/>
        </p:nvSpPr>
        <p:spPr>
          <a:xfrm>
            <a:off x="6412248" y="1320669"/>
            <a:ext cx="259228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>
                <a:solidFill>
                  <a:srgbClr val="C00000"/>
                </a:solidFill>
              </a:rPr>
              <a:t>Utiliza un archivo .js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0465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19130" y="0"/>
            <a:ext cx="7498080" cy="1143000"/>
          </a:xfrm>
        </p:spPr>
        <p:txBody>
          <a:bodyPr>
            <a:noAutofit/>
          </a:bodyPr>
          <a:lstStyle/>
          <a:p>
            <a:r>
              <a:rPr lang="es-MX" sz="3600" dirty="0"/>
              <a:t>Práctica de laboratorio: </a:t>
            </a:r>
            <a:r>
              <a:rPr lang="es-MX" sz="3600" dirty="0" err="1"/>
              <a:t>request-reply</a:t>
            </a:r>
            <a:r>
              <a:rPr lang="es-MX" sz="3600" dirty="0"/>
              <a:t> </a:t>
            </a:r>
          </a:p>
        </p:txBody>
      </p:sp>
      <p:pic>
        <p:nvPicPr>
          <p:cNvPr id="35842" name="Picture 2" descr="http://www.theinsurancenavigator.com/images/AutoInsurance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7" r="10658" b="9862"/>
          <a:stretch/>
        </p:blipFill>
        <p:spPr bwMode="auto">
          <a:xfrm>
            <a:off x="1045796" y="4331259"/>
            <a:ext cx="3636312" cy="23947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572" y="1124744"/>
            <a:ext cx="386715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 redondeado"/>
          <p:cNvSpPr/>
          <p:nvPr/>
        </p:nvSpPr>
        <p:spPr>
          <a:xfrm>
            <a:off x="4786264" y="3113594"/>
            <a:ext cx="2356556" cy="1512168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CuadroTexto 2"/>
          <p:cNvSpPr txBox="1"/>
          <p:nvPr/>
        </p:nvSpPr>
        <p:spPr>
          <a:xfrm>
            <a:off x="5353140" y="4026962"/>
            <a:ext cx="992579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1200" dirty="0"/>
              <a:t>Desconocida</a:t>
            </a:r>
          </a:p>
        </p:txBody>
      </p:sp>
      <p:sp>
        <p:nvSpPr>
          <p:cNvPr id="8" name="3 Rectángulo">
            <a:extLst>
              <a:ext uri="{FF2B5EF4-FFF2-40B4-BE49-F238E27FC236}">
                <a16:creationId xmlns:a16="http://schemas.microsoft.com/office/drawing/2014/main" id="{CC42D9FE-33C0-4ACF-AEAE-40779E1DC236}"/>
              </a:ext>
            </a:extLst>
          </p:cNvPr>
          <p:cNvSpPr/>
          <p:nvPr/>
        </p:nvSpPr>
        <p:spPr>
          <a:xfrm>
            <a:off x="1159142" y="3385296"/>
            <a:ext cx="259228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dirty="0"/>
              <a:t>Guarda parámetros con </a:t>
            </a:r>
          </a:p>
          <a:p>
            <a:r>
              <a:rPr lang="es-MX" dirty="0"/>
              <a:t>&lt;input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dirty="0" err="1"/>
              <a:t>hidden</a:t>
            </a:r>
            <a:r>
              <a:rPr lang="es-MX" dirty="0"/>
              <a:t>" …</a:t>
            </a:r>
          </a:p>
        </p:txBody>
      </p:sp>
      <p:sp>
        <p:nvSpPr>
          <p:cNvPr id="9" name="3 Rectángulo">
            <a:extLst>
              <a:ext uri="{FF2B5EF4-FFF2-40B4-BE49-F238E27FC236}">
                <a16:creationId xmlns:a16="http://schemas.microsoft.com/office/drawing/2014/main" id="{20E927A2-3A35-4F8B-8C88-DCDC79B9AA9A}"/>
              </a:ext>
            </a:extLst>
          </p:cNvPr>
          <p:cNvSpPr/>
          <p:nvPr/>
        </p:nvSpPr>
        <p:spPr>
          <a:xfrm>
            <a:off x="114232" y="1629133"/>
            <a:ext cx="4682108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600" dirty="0"/>
              <a:t>Extrae parámetros con </a:t>
            </a:r>
          </a:p>
          <a:p>
            <a:r>
              <a:rPr lang="es-MX" sz="1600" dirty="0" err="1"/>
              <a:t>const</a:t>
            </a:r>
            <a:r>
              <a:rPr lang="es-MX" sz="1600" dirty="0"/>
              <a:t> </a:t>
            </a:r>
            <a:r>
              <a:rPr lang="es-MX" sz="1600" dirty="0" err="1"/>
              <a:t>params</a:t>
            </a:r>
            <a:r>
              <a:rPr lang="es-MX" sz="1600" dirty="0"/>
              <a:t>= </a:t>
            </a:r>
            <a:r>
              <a:rPr lang="es-MX" sz="1600" dirty="0" err="1"/>
              <a:t>window.location.search</a:t>
            </a:r>
            <a:r>
              <a:rPr lang="es-MX" sz="1600" dirty="0"/>
              <a:t>;	</a:t>
            </a:r>
          </a:p>
          <a:p>
            <a:r>
              <a:rPr lang="es-MX" sz="1600" dirty="0" err="1"/>
              <a:t>const</a:t>
            </a:r>
            <a:r>
              <a:rPr lang="es-MX" sz="1600" dirty="0"/>
              <a:t> </a:t>
            </a:r>
            <a:r>
              <a:rPr lang="es-MX" sz="1600" dirty="0" err="1"/>
              <a:t>urlParams</a:t>
            </a:r>
            <a:r>
              <a:rPr lang="es-MX" sz="1600" dirty="0"/>
              <a:t> = new </a:t>
            </a:r>
            <a:r>
              <a:rPr lang="es-MX" sz="1600" dirty="0" err="1"/>
              <a:t>URLSearchParams</a:t>
            </a:r>
            <a:r>
              <a:rPr lang="es-MX" sz="1600" dirty="0"/>
              <a:t>(params);</a:t>
            </a:r>
          </a:p>
          <a:p>
            <a:r>
              <a:rPr lang="es-MX" sz="1600" dirty="0" err="1"/>
              <a:t>const</a:t>
            </a:r>
            <a:r>
              <a:rPr lang="es-MX" sz="1600" dirty="0"/>
              <a:t> </a:t>
            </a:r>
            <a:r>
              <a:rPr lang="es-MX" sz="1600" dirty="0" err="1"/>
              <a:t>a_param</a:t>
            </a:r>
            <a:r>
              <a:rPr lang="es-MX" sz="1600" dirty="0"/>
              <a:t> = </a:t>
            </a:r>
            <a:r>
              <a:rPr lang="es-MX" sz="1600" dirty="0" err="1"/>
              <a:t>urlParams.get</a:t>
            </a:r>
            <a:r>
              <a:rPr lang="es-MX" sz="1600" dirty="0"/>
              <a:t>(“</a:t>
            </a:r>
            <a:r>
              <a:rPr lang="es-MX" sz="1600" dirty="0" err="1"/>
              <a:t>aParam</a:t>
            </a:r>
            <a:r>
              <a:rPr lang="es-MX" sz="1600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3474935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85" y="1988032"/>
            <a:ext cx="38671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53398" y="161047"/>
            <a:ext cx="7498080" cy="1143000"/>
          </a:xfrm>
        </p:spPr>
        <p:txBody>
          <a:bodyPr>
            <a:noAutofit/>
          </a:bodyPr>
          <a:lstStyle/>
          <a:p>
            <a:r>
              <a:rPr lang="es-MX" sz="3600" dirty="0"/>
              <a:t>Práctica de laboratorio</a:t>
            </a:r>
          </a:p>
        </p:txBody>
      </p:sp>
      <p:pic>
        <p:nvPicPr>
          <p:cNvPr id="35842" name="Picture 2" descr="http://www.theinsurancenavigator.com/images/AutoInsurance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7" r="10658" b="9862"/>
          <a:stretch/>
        </p:blipFill>
        <p:spPr bwMode="auto">
          <a:xfrm>
            <a:off x="1007696" y="0"/>
            <a:ext cx="1980128" cy="13040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 redondeado"/>
          <p:cNvSpPr/>
          <p:nvPr/>
        </p:nvSpPr>
        <p:spPr>
          <a:xfrm>
            <a:off x="980802" y="4083160"/>
            <a:ext cx="2595554" cy="1451565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63" y="1985491"/>
            <a:ext cx="38671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Flecha derecha"/>
          <p:cNvSpPr/>
          <p:nvPr/>
        </p:nvSpPr>
        <p:spPr>
          <a:xfrm rot="10800000">
            <a:off x="2229192" y="5148352"/>
            <a:ext cx="489203" cy="24231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10 Flecha derecha"/>
          <p:cNvSpPr/>
          <p:nvPr/>
        </p:nvSpPr>
        <p:spPr>
          <a:xfrm rot="10800000">
            <a:off x="6300192" y="5148352"/>
            <a:ext cx="489203" cy="24231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1547664" y="4669921"/>
            <a:ext cx="790488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900" dirty="0"/>
              <a:t>Desconocida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596897" y="4669921"/>
            <a:ext cx="790488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900" dirty="0"/>
              <a:t>Desconocida</a:t>
            </a:r>
          </a:p>
        </p:txBody>
      </p:sp>
      <p:sp>
        <p:nvSpPr>
          <p:cNvPr id="13" name="3 Rectángulo">
            <a:extLst>
              <a:ext uri="{FF2B5EF4-FFF2-40B4-BE49-F238E27FC236}">
                <a16:creationId xmlns:a16="http://schemas.microsoft.com/office/drawing/2014/main" id="{C77D08C5-4A79-4F3A-8F63-B24C86F3321C}"/>
              </a:ext>
            </a:extLst>
          </p:cNvPr>
          <p:cNvSpPr/>
          <p:nvPr/>
        </p:nvSpPr>
        <p:spPr>
          <a:xfrm>
            <a:off x="6394573" y="990119"/>
            <a:ext cx="2090006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>
                <a:solidFill>
                  <a:srgbClr val="C00000"/>
                </a:solidFill>
              </a:rPr>
              <a:t>Num.toString()</a:t>
            </a:r>
          </a:p>
          <a:p>
            <a:r>
              <a:rPr lang="es-MX" b="1" dirty="0">
                <a:solidFill>
                  <a:srgbClr val="C00000"/>
                </a:solidFill>
              </a:rPr>
              <a:t>parseInt(texto)</a:t>
            </a:r>
          </a:p>
          <a:p>
            <a:r>
              <a:rPr lang="es-MX" b="1" dirty="0">
                <a:solidFill>
                  <a:srgbClr val="C00000"/>
                </a:solidFill>
              </a:rPr>
              <a:t>parseFloat(texto)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6778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5 Razones para utilizar Django como framework de desarrollo web | by Irving  Aguilar | Medium">
            <a:extLst>
              <a:ext uri="{FF2B5EF4-FFF2-40B4-BE49-F238E27FC236}">
                <a16:creationId xmlns:a16="http://schemas.microsoft.com/office/drawing/2014/main" id="{13638D8F-23D5-4BA6-989A-BB2DFCC00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55" y="264372"/>
            <a:ext cx="4894413" cy="170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jango algo más que una película de Tarantino - Sothis">
            <a:extLst>
              <a:ext uri="{FF2B5EF4-FFF2-40B4-BE49-F238E27FC236}">
                <a16:creationId xmlns:a16="http://schemas.microsoft.com/office/drawing/2014/main" id="{34E1C3AD-99C5-4C1D-97F6-2719E9432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68"/>
          <a:stretch/>
        </p:blipFill>
        <p:spPr bwMode="auto">
          <a:xfrm>
            <a:off x="2699791" y="2861861"/>
            <a:ext cx="4680520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C7E4DB-58AE-4C62-B504-9F8836AFDD96}"/>
              </a:ext>
            </a:extLst>
          </p:cNvPr>
          <p:cNvSpPr/>
          <p:nvPr/>
        </p:nvSpPr>
        <p:spPr>
          <a:xfrm>
            <a:off x="7020271" y="3293909"/>
            <a:ext cx="504056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9859298-1D4F-41DD-9C77-544F1C26FAE0}"/>
              </a:ext>
            </a:extLst>
          </p:cNvPr>
          <p:cNvSpPr/>
          <p:nvPr/>
        </p:nvSpPr>
        <p:spPr>
          <a:xfrm>
            <a:off x="7206174" y="5094109"/>
            <a:ext cx="504056" cy="16561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3AB881-2CDB-4C10-A82F-F78ED1B95314}"/>
              </a:ext>
            </a:extLst>
          </p:cNvPr>
          <p:cNvSpPr/>
          <p:nvPr/>
        </p:nvSpPr>
        <p:spPr>
          <a:xfrm rot="2142221">
            <a:off x="6902445" y="3714105"/>
            <a:ext cx="156441" cy="1162004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2CFB0A5-7648-445B-9526-563C92E235E3}"/>
              </a:ext>
            </a:extLst>
          </p:cNvPr>
          <p:cNvSpPr/>
          <p:nvPr/>
        </p:nvSpPr>
        <p:spPr>
          <a:xfrm>
            <a:off x="6876255" y="4718051"/>
            <a:ext cx="144016" cy="1440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6F85763-98A5-4E89-8AB4-6FC4267508B3}"/>
              </a:ext>
            </a:extLst>
          </p:cNvPr>
          <p:cNvSpPr/>
          <p:nvPr/>
        </p:nvSpPr>
        <p:spPr>
          <a:xfrm rot="2142221">
            <a:off x="6871518" y="4302913"/>
            <a:ext cx="70176" cy="49991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FA544D-929B-41D0-B70F-4F2AE13A8D5D}"/>
              </a:ext>
            </a:extLst>
          </p:cNvPr>
          <p:cNvSpPr/>
          <p:nvPr/>
        </p:nvSpPr>
        <p:spPr>
          <a:xfrm rot="2142221">
            <a:off x="6801408" y="4419533"/>
            <a:ext cx="70176" cy="49991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6846D5-8A43-455F-B8A8-C02C207D0C73}"/>
              </a:ext>
            </a:extLst>
          </p:cNvPr>
          <p:cNvSpPr/>
          <p:nvPr/>
        </p:nvSpPr>
        <p:spPr>
          <a:xfrm rot="2142221">
            <a:off x="6885459" y="4384447"/>
            <a:ext cx="70176" cy="49991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DE9709-6CDC-497C-B985-11668E6BF474}"/>
              </a:ext>
            </a:extLst>
          </p:cNvPr>
          <p:cNvSpPr/>
          <p:nvPr/>
        </p:nvSpPr>
        <p:spPr>
          <a:xfrm rot="2142221">
            <a:off x="6640993" y="4390996"/>
            <a:ext cx="70176" cy="49991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95AC270-C132-4B30-9C4A-1009A2542568}"/>
              </a:ext>
            </a:extLst>
          </p:cNvPr>
          <p:cNvSpPr/>
          <p:nvPr/>
        </p:nvSpPr>
        <p:spPr>
          <a:xfrm rot="2142221">
            <a:off x="6706561" y="4411067"/>
            <a:ext cx="70176" cy="49991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F4D919F-B8D9-4B9E-8811-333CB3617D06}"/>
              </a:ext>
            </a:extLst>
          </p:cNvPr>
          <p:cNvSpPr/>
          <p:nvPr/>
        </p:nvSpPr>
        <p:spPr>
          <a:xfrm rot="2142221">
            <a:off x="6778569" y="4402600"/>
            <a:ext cx="70176" cy="49991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3614619-DE21-49B7-8922-3160D662BF29}"/>
              </a:ext>
            </a:extLst>
          </p:cNvPr>
          <p:cNvSpPr/>
          <p:nvPr/>
        </p:nvSpPr>
        <p:spPr>
          <a:xfrm rot="2142221">
            <a:off x="6910208" y="4034150"/>
            <a:ext cx="70176" cy="49991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721C8F4-D0A8-43B8-B65C-350D050095F1}"/>
              </a:ext>
            </a:extLst>
          </p:cNvPr>
          <p:cNvSpPr/>
          <p:nvPr/>
        </p:nvSpPr>
        <p:spPr>
          <a:xfrm rot="2142221">
            <a:off x="6945686" y="4051085"/>
            <a:ext cx="70176" cy="49991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7E2CBA3-5DCB-49A3-8815-A6895D475D08}"/>
              </a:ext>
            </a:extLst>
          </p:cNvPr>
          <p:cNvSpPr/>
          <p:nvPr/>
        </p:nvSpPr>
        <p:spPr>
          <a:xfrm rot="2142221">
            <a:off x="7029300" y="4039334"/>
            <a:ext cx="70176" cy="49991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E7DE76D-9667-4E52-B8EE-9B23427F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86" b="97143" l="10000" r="90000">
                        <a14:foregroundMark x1="42857" y1="7143" x2="42857" y2="7143"/>
                        <a14:foregroundMark x1="50952" y1="7143" x2="50952" y2="7143"/>
                        <a14:foregroundMark x1="55714" y1="4286" x2="55714" y2="4286"/>
                        <a14:foregroundMark x1="46667" y1="11429" x2="46667" y2="11429"/>
                        <a14:foregroundMark x1="43333" y1="16190" x2="43333" y2="16190"/>
                        <a14:foregroundMark x1="45238" y1="19524" x2="45238" y2="19524"/>
                        <a14:foregroundMark x1="41429" y1="24286" x2="41429" y2="24286"/>
                        <a14:foregroundMark x1="42857" y1="26667" x2="42857" y2="26667"/>
                        <a14:foregroundMark x1="32381" y1="50476" x2="32381" y2="50476"/>
                        <a14:foregroundMark x1="31429" y1="80000" x2="31429" y2="80000"/>
                        <a14:foregroundMark x1="33810" y1="91905" x2="33810" y2="91905"/>
                        <a14:foregroundMark x1="47143" y1="93333" x2="47143" y2="93333"/>
                        <a14:foregroundMark x1="44762" y1="96190" x2="44762" y2="96190"/>
                        <a14:foregroundMark x1="50952" y1="97143" x2="50952" y2="97143"/>
                        <a14:foregroundMark x1="73810" y1="53810" x2="73810" y2="5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830">
            <a:off x="6262696" y="3833562"/>
            <a:ext cx="1378358" cy="13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ower definición y significado | Diccionario Inglés Collins">
            <a:extLst>
              <a:ext uri="{FF2B5EF4-FFF2-40B4-BE49-F238E27FC236}">
                <a16:creationId xmlns:a16="http://schemas.microsoft.com/office/drawing/2014/main" id="{AC13C766-0291-4FCC-9669-B4C2A1C8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47" b="94903" l="8300" r="90000">
                        <a14:foregroundMark x1="9400" y1="37631" x2="9400" y2="37631"/>
                        <a14:foregroundMark x1="46400" y1="92054" x2="46400" y2="92054"/>
                        <a14:foregroundMark x1="36900" y1="94453" x2="36900" y2="94453"/>
                        <a14:foregroundMark x1="46000" y1="95202" x2="46000" y2="95202"/>
                        <a14:foregroundMark x1="53200" y1="7946" x2="53200" y2="7946"/>
                        <a14:foregroundMark x1="9000" y1="28186" x2="9000" y2="28186"/>
                        <a14:foregroundMark x1="8300" y1="39430" x2="8300" y2="39430"/>
                        <a14:foregroundMark x1="53400" y1="6747" x2="53400" y2="6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2512">
            <a:off x="5894293" y="2217746"/>
            <a:ext cx="3631873" cy="242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392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y you should use Django for your next project | by Abdul Hafeez Abdul  Raheem | codeburst">
            <a:extLst>
              <a:ext uri="{FF2B5EF4-FFF2-40B4-BE49-F238E27FC236}">
                <a16:creationId xmlns:a16="http://schemas.microsoft.com/office/drawing/2014/main" id="{6B105605-DE89-46AD-AA97-CEBEE5338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 b="24421"/>
          <a:stretch/>
        </p:blipFill>
        <p:spPr bwMode="auto">
          <a:xfrm>
            <a:off x="7092280" y="5068346"/>
            <a:ext cx="2051720" cy="180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4632A0-21EB-43E4-A6D8-09B9D1D2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0"/>
            <a:ext cx="7498080" cy="1143000"/>
          </a:xfrm>
        </p:spPr>
        <p:txBody>
          <a:bodyPr/>
          <a:lstStyle/>
          <a:p>
            <a:r>
              <a:rPr lang="es-MX" dirty="0"/>
              <a:t>DJango	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E2D03E-6871-42B4-A783-C5805DDD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1173162"/>
            <a:ext cx="7960928" cy="4800600"/>
          </a:xfrm>
        </p:spPr>
        <p:txBody>
          <a:bodyPr>
            <a:normAutofit/>
          </a:bodyPr>
          <a:lstStyle/>
          <a:p>
            <a:r>
              <a:rPr lang="es-MX" sz="2800" dirty="0"/>
              <a:t>Web </a:t>
            </a:r>
            <a:r>
              <a:rPr lang="es-MX" sz="2800" dirty="0" err="1"/>
              <a:t>framework</a:t>
            </a:r>
            <a:r>
              <a:rPr lang="es-MX" sz="2800" dirty="0"/>
              <a:t> escrito en Python</a:t>
            </a:r>
          </a:p>
          <a:p>
            <a:r>
              <a:rPr lang="es-MX" sz="2800" dirty="0"/>
              <a:t>Ventajas</a:t>
            </a:r>
          </a:p>
          <a:p>
            <a:pPr lvl="1"/>
            <a:r>
              <a:rPr lang="es-MX" sz="2400" dirty="0"/>
              <a:t>Derivadas de Python</a:t>
            </a:r>
          </a:p>
          <a:p>
            <a:pPr lvl="1"/>
            <a:r>
              <a:rPr lang="es-MX" sz="2400" dirty="0"/>
              <a:t>Aplicaciones </a:t>
            </a:r>
            <a:r>
              <a:rPr lang="es-MX" sz="2400" dirty="0" err="1"/>
              <a:t>plug</a:t>
            </a:r>
            <a:r>
              <a:rPr lang="es-MX" sz="2400" dirty="0"/>
              <a:t> &amp; </a:t>
            </a:r>
            <a:r>
              <a:rPr lang="es-MX" sz="2400" dirty="0" err="1"/>
              <a:t>play</a:t>
            </a:r>
            <a:endParaRPr lang="es-MX" sz="2400" dirty="0"/>
          </a:p>
          <a:p>
            <a:pPr lvl="1"/>
            <a:r>
              <a:rPr lang="es-MX" sz="2400" dirty="0"/>
              <a:t>Mapeo Objeto Relacional: Objetos / Base de Datos </a:t>
            </a:r>
          </a:p>
          <a:p>
            <a:pPr lvl="1"/>
            <a:r>
              <a:rPr lang="es-MX" sz="2400" dirty="0"/>
              <a:t>Lenguaje para plantillas</a:t>
            </a:r>
          </a:p>
          <a:p>
            <a:pPr lvl="1"/>
            <a:r>
              <a:rPr lang="es-MX" sz="2400" dirty="0"/>
              <a:t>Interfaz de administrador (configurable)</a:t>
            </a:r>
          </a:p>
          <a:p>
            <a:pPr lvl="1"/>
            <a:r>
              <a:rPr lang="es-MX" sz="2400" dirty="0"/>
              <a:t>Diseño de </a:t>
            </a:r>
            <a:r>
              <a:rPr lang="es-MX" sz="2400" dirty="0" err="1"/>
              <a:t>URLs</a:t>
            </a:r>
            <a:r>
              <a:rPr lang="es-MX" sz="2400" dirty="0"/>
              <a:t> “elegante”</a:t>
            </a:r>
          </a:p>
          <a:p>
            <a:pPr lvl="1"/>
            <a:r>
              <a:rPr lang="es-MX" sz="2400" dirty="0"/>
              <a:t>MVC</a:t>
            </a:r>
          </a:p>
          <a:p>
            <a:pPr lvl="1"/>
            <a:endParaRPr lang="es-MX" sz="2400" dirty="0"/>
          </a:p>
          <a:p>
            <a:pPr lvl="1"/>
            <a:endParaRPr lang="es-MX" sz="2400" dirty="0"/>
          </a:p>
          <a:p>
            <a:pPr lvl="1"/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43972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Etiquetas HTML</a:t>
            </a:r>
          </a:p>
        </p:txBody>
      </p:sp>
      <p:pic>
        <p:nvPicPr>
          <p:cNvPr id="1026" name="Picture 2" descr="http://www.educadictos.com/wp-content/uploads/2013/06/File-Adobe-Dreamweaver-HTML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20" y="2672916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619672" y="1426968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&lt;table&gt;</a:t>
            </a:r>
          </a:p>
          <a:p>
            <a:r>
              <a:rPr lang="en-US" b="1" dirty="0">
                <a:solidFill>
                  <a:srgbClr val="C00000"/>
                </a:solidFill>
              </a:rPr>
              <a:t>  &lt;tr&gt;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70C0"/>
                </a:solidFill>
              </a:rPr>
              <a:t>&lt;th&gt;</a:t>
            </a:r>
            <a:r>
              <a:rPr lang="en-US" dirty="0"/>
              <a:t>Nombre</a:t>
            </a:r>
            <a:r>
              <a:rPr lang="en-US" b="1" dirty="0">
                <a:solidFill>
                  <a:srgbClr val="0070C0"/>
                </a:solidFill>
              </a:rPr>
              <a:t>&lt;/th&gt;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70C0"/>
                </a:solidFill>
              </a:rPr>
              <a:t>&lt;th&gt;</a:t>
            </a:r>
            <a:r>
              <a:rPr lang="en-US" dirty="0"/>
              <a:t>Edad</a:t>
            </a:r>
            <a:r>
              <a:rPr lang="en-US" b="1" dirty="0">
                <a:solidFill>
                  <a:srgbClr val="0070C0"/>
                </a:solidFill>
              </a:rPr>
              <a:t>&lt;/th&gt;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C00000"/>
                </a:solidFill>
              </a:rPr>
              <a:t>&lt;/tr&gt;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C00000"/>
                </a:solidFill>
              </a:rPr>
              <a:t>&lt;tr&gt;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70C0"/>
                </a:solidFill>
              </a:rPr>
              <a:t>&lt;td&gt;</a:t>
            </a:r>
            <a:r>
              <a:rPr lang="en-US" dirty="0"/>
              <a:t>Jose</a:t>
            </a:r>
            <a:r>
              <a:rPr lang="en-US" b="1" dirty="0">
                <a:solidFill>
                  <a:srgbClr val="0070C0"/>
                </a:solidFill>
              </a:rPr>
              <a:t>&lt;/td&gt;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70C0"/>
                </a:solidFill>
              </a:rPr>
              <a:t>&lt;td&gt;</a:t>
            </a:r>
            <a:r>
              <a:rPr lang="en-US" dirty="0"/>
              <a:t>55</a:t>
            </a:r>
            <a:r>
              <a:rPr lang="en-US" b="1" dirty="0">
                <a:solidFill>
                  <a:srgbClr val="0070C0"/>
                </a:solidFill>
              </a:rPr>
              <a:t>&lt;/td&gt;</a:t>
            </a:r>
          </a:p>
          <a:p>
            <a:r>
              <a:rPr lang="en-US" b="1" dirty="0">
                <a:solidFill>
                  <a:srgbClr val="C00000"/>
                </a:solidFill>
              </a:rPr>
              <a:t>  &lt;/tr&gt;</a:t>
            </a:r>
          </a:p>
          <a:p>
            <a:r>
              <a:rPr lang="en-US" b="1" dirty="0">
                <a:solidFill>
                  <a:srgbClr val="C00000"/>
                </a:solidFill>
              </a:rPr>
              <a:t>  &lt;tr&gt;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70C0"/>
                </a:solidFill>
              </a:rPr>
              <a:t>&lt;td&gt;</a:t>
            </a:r>
            <a:r>
              <a:rPr lang="en-US" dirty="0"/>
              <a:t>Luis</a:t>
            </a:r>
            <a:r>
              <a:rPr lang="en-US" b="1" dirty="0">
                <a:solidFill>
                  <a:srgbClr val="0070C0"/>
                </a:solidFill>
              </a:rPr>
              <a:t>&lt;/td&gt;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70C0"/>
                </a:solidFill>
              </a:rPr>
              <a:t>&lt;td&gt;</a:t>
            </a:r>
            <a:r>
              <a:rPr lang="en-US" dirty="0"/>
              <a:t>48</a:t>
            </a:r>
            <a:r>
              <a:rPr lang="en-US" b="1" dirty="0">
                <a:solidFill>
                  <a:srgbClr val="0070C0"/>
                </a:solidFill>
              </a:rPr>
              <a:t>&lt;/td&gt;</a:t>
            </a:r>
          </a:p>
          <a:p>
            <a:r>
              <a:rPr lang="en-US" b="1" dirty="0">
                <a:solidFill>
                  <a:srgbClr val="C00000"/>
                </a:solidFill>
              </a:rPr>
              <a:t>  &lt;/tr&gt;</a:t>
            </a:r>
          </a:p>
          <a:p>
            <a:r>
              <a:rPr lang="en-US" b="1" dirty="0">
                <a:solidFill>
                  <a:srgbClr val="C00000"/>
                </a:solidFill>
              </a:rPr>
              <a:t>&lt;/table&gt; </a:t>
            </a:r>
          </a:p>
        </p:txBody>
      </p:sp>
      <p:pic>
        <p:nvPicPr>
          <p:cNvPr id="2050" name="Picture 2" descr="HTML TUTORIAL PART-5 : HTML Table – Mediumpedia">
            <a:extLst>
              <a:ext uri="{FF2B5EF4-FFF2-40B4-BE49-F238E27FC236}">
                <a16:creationId xmlns:a16="http://schemas.microsoft.com/office/drawing/2014/main" id="{82C8B83E-4859-40D6-8A01-54C8C34C3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27865" r="3103" b="5731"/>
          <a:stretch/>
        </p:blipFill>
        <p:spPr bwMode="auto">
          <a:xfrm>
            <a:off x="3823554" y="4746183"/>
            <a:ext cx="5112569" cy="19939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74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jo MVC">
            <a:extLst>
              <a:ext uri="{FF2B5EF4-FFF2-40B4-BE49-F238E27FC236}">
                <a16:creationId xmlns:a16="http://schemas.microsoft.com/office/drawing/2014/main" id="{5224CD9D-96F4-43CF-B9FB-D39FAAD67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2739652"/>
            <a:ext cx="4531200" cy="39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4ED134-0A12-4D01-999C-5D4DB5A5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Modelo Vista Controlador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02CF9A-2516-4A74-930E-3AB8EE1E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628800"/>
            <a:ext cx="7498080" cy="4800600"/>
          </a:xfrm>
        </p:spPr>
        <p:txBody>
          <a:bodyPr/>
          <a:lstStyle/>
          <a:p>
            <a:pPr lvl="2"/>
            <a:r>
              <a:rPr lang="es-MX" dirty="0"/>
              <a:t>Datos</a:t>
            </a:r>
          </a:p>
          <a:p>
            <a:pPr lvl="2"/>
            <a:r>
              <a:rPr lang="es-MX" dirty="0"/>
              <a:t>Interfaz</a:t>
            </a:r>
          </a:p>
          <a:p>
            <a:pPr lvl="2"/>
            <a:r>
              <a:rPr lang="es-MX" dirty="0"/>
              <a:t>Lógica de control </a:t>
            </a:r>
          </a:p>
          <a:p>
            <a:pPr lvl="3"/>
            <a:r>
              <a:rPr lang="es-MX" dirty="0"/>
              <a:t>Intermediario entre</a:t>
            </a:r>
            <a:br>
              <a:rPr lang="es-MX" dirty="0"/>
            </a:br>
            <a:r>
              <a:rPr lang="es-MX" dirty="0"/>
              <a:t>Datos e Interfaz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65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5B34569-5972-4E7B-B4E0-B797518C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5" t="31801" r="14564" b="11481"/>
          <a:stretch/>
        </p:blipFill>
        <p:spPr>
          <a:xfrm>
            <a:off x="1336780" y="1960418"/>
            <a:ext cx="7596908" cy="4593704"/>
          </a:xfrm>
          <a:prstGeom prst="roundRect">
            <a:avLst>
              <a:gd name="adj" fmla="val 4965"/>
            </a:avLst>
          </a:prstGeom>
        </p:spPr>
      </p:pic>
      <p:pic>
        <p:nvPicPr>
          <p:cNvPr id="8" name="Picture 6" descr="5 Razones para utilizar Django como framework de desarrollo web | by Irving  Aguilar | Medium">
            <a:extLst>
              <a:ext uri="{FF2B5EF4-FFF2-40B4-BE49-F238E27FC236}">
                <a16:creationId xmlns:a16="http://schemas.microsoft.com/office/drawing/2014/main" id="{9FE71151-93F5-4032-9D01-9D162770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6672"/>
            <a:ext cx="3679100" cy="128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B55B273-ED5D-436A-BDDE-D707E3AF8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5661248"/>
            <a:ext cx="845390" cy="64807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39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110BE-F586-4012-921E-EFF0FA08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Sitio webs en Django	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E62A13-F97A-43AC-B1D5-6323AFACD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 sitio web en Django está conformado por una o múltiples apps:</a:t>
            </a:r>
          </a:p>
          <a:p>
            <a:pPr lvl="1"/>
            <a:r>
              <a:rPr lang="es-MX" dirty="0"/>
              <a:t>Ingreso y registro de usuarios</a:t>
            </a:r>
          </a:p>
          <a:p>
            <a:pPr lvl="1"/>
            <a:r>
              <a:rPr lang="es-MX" dirty="0"/>
              <a:t>Encuesta</a:t>
            </a:r>
          </a:p>
          <a:p>
            <a:pPr lvl="1"/>
            <a:r>
              <a:rPr lang="es-MX" dirty="0"/>
              <a:t>Contacto</a:t>
            </a:r>
          </a:p>
          <a:p>
            <a:pPr lvl="1"/>
            <a:r>
              <a:rPr lang="es-MX" dirty="0"/>
              <a:t>Carrito</a:t>
            </a:r>
          </a:p>
          <a:p>
            <a:pPr lvl="1"/>
            <a:r>
              <a:rPr lang="es-MX" dirty="0"/>
              <a:t>Etc.</a:t>
            </a:r>
          </a:p>
          <a:p>
            <a:pPr lvl="1"/>
            <a:endParaRPr lang="es-MX" dirty="0"/>
          </a:p>
          <a:p>
            <a:pPr lvl="1"/>
            <a:endParaRPr lang="es-MX" dirty="0"/>
          </a:p>
          <a:p>
            <a:endParaRPr lang="es-MX" dirty="0"/>
          </a:p>
          <a:p>
            <a:pPr lvl="1"/>
            <a:endParaRPr lang="en-US" dirty="0"/>
          </a:p>
        </p:txBody>
      </p:sp>
      <p:pic>
        <p:nvPicPr>
          <p:cNvPr id="5122" name="Picture 2" descr="APSS | LinkedIn">
            <a:extLst>
              <a:ext uri="{FF2B5EF4-FFF2-40B4-BE49-F238E27FC236}">
                <a16:creationId xmlns:a16="http://schemas.microsoft.com/office/drawing/2014/main" id="{2ECEDB47-4F62-40F8-AD46-A8D0943F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21297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39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D3740-57CE-4F70-BFBF-1D91E628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Apps en Django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B5458E-245F-4295-B56F-E48FE61C6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Cada App tiene:</a:t>
            </a:r>
          </a:p>
          <a:p>
            <a:pPr lvl="1"/>
            <a:r>
              <a:rPr lang="es-MX" dirty="0"/>
              <a:t>Modelo (datos)</a:t>
            </a:r>
          </a:p>
          <a:p>
            <a:pPr lvl="1"/>
            <a:r>
              <a:rPr lang="es-MX" dirty="0"/>
              <a:t>Páginas web (vista)</a:t>
            </a:r>
          </a:p>
          <a:p>
            <a:pPr lvl="1"/>
            <a:endParaRPr lang="es-MX" dirty="0"/>
          </a:p>
          <a:p>
            <a:r>
              <a:rPr lang="es-MX" dirty="0"/>
              <a:t>Cuando se crea una App, Django crea:</a:t>
            </a:r>
          </a:p>
          <a:p>
            <a:pPr lvl="1"/>
            <a:r>
              <a:rPr lang="es-MX" dirty="0"/>
              <a:t>models.py</a:t>
            </a:r>
          </a:p>
          <a:p>
            <a:pPr lvl="2"/>
            <a:r>
              <a:rPr lang="es-MX" dirty="0"/>
              <a:t>Almacena información de la App</a:t>
            </a:r>
          </a:p>
          <a:p>
            <a:pPr lvl="1"/>
            <a:r>
              <a:rPr lang="es-MX" dirty="0"/>
              <a:t>views.py		</a:t>
            </a:r>
          </a:p>
          <a:p>
            <a:pPr lvl="2"/>
            <a:r>
              <a:rPr lang="es-MX" dirty="0"/>
              <a:t>Funciones de Python que crean lo que usuario ve.</a:t>
            </a:r>
          </a:p>
          <a:p>
            <a:pPr lvl="1"/>
            <a:r>
              <a:rPr lang="es-MX" dirty="0"/>
              <a:t>urls.py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29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AA77B-2A79-4CB0-9024-BF399064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Views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267F53-C421-48A6-8CCC-2FD5FED7B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Las funciones listadas en views.py tienen como </a:t>
            </a:r>
            <a:r>
              <a:rPr lang="es-MX" dirty="0">
                <a:solidFill>
                  <a:srgbClr val="FF0000"/>
                </a:solidFill>
              </a:rPr>
              <a:t>entrada</a:t>
            </a:r>
            <a:r>
              <a:rPr lang="es-MX" dirty="0"/>
              <a:t> un objeto </a:t>
            </a:r>
            <a:r>
              <a:rPr lang="es-MX" dirty="0" err="1">
                <a:solidFill>
                  <a:srgbClr val="FF0000"/>
                </a:solidFill>
              </a:rPr>
              <a:t>HttpRequest</a:t>
            </a:r>
            <a:r>
              <a:rPr lang="es-MX" dirty="0"/>
              <a:t> y como </a:t>
            </a:r>
            <a:r>
              <a:rPr lang="es-MX" dirty="0">
                <a:solidFill>
                  <a:srgbClr val="0070C0"/>
                </a:solidFill>
              </a:rPr>
              <a:t>salida</a:t>
            </a:r>
            <a:r>
              <a:rPr lang="es-MX" dirty="0"/>
              <a:t> un objeto </a:t>
            </a:r>
            <a:r>
              <a:rPr lang="es-MX" dirty="0" err="1">
                <a:solidFill>
                  <a:srgbClr val="0070C0"/>
                </a:solidFill>
              </a:rPr>
              <a:t>HttpResponse</a:t>
            </a:r>
            <a:endParaRPr lang="es-MX" dirty="0">
              <a:solidFill>
                <a:srgbClr val="0070C0"/>
              </a:solidFill>
            </a:endParaRPr>
          </a:p>
          <a:p>
            <a:endParaRPr lang="es-MX" dirty="0"/>
          </a:p>
          <a:p>
            <a:endParaRPr lang="es-MX" dirty="0"/>
          </a:p>
          <a:p>
            <a:pPr lvl="1"/>
            <a:endParaRPr lang="en-US" dirty="0"/>
          </a:p>
        </p:txBody>
      </p:sp>
      <p:pic>
        <p:nvPicPr>
          <p:cNvPr id="5" name="Picture 2" descr="Why you should use Django for your next project | by Abdul Hafeez Abdul  Raheem | codeburst">
            <a:extLst>
              <a:ext uri="{FF2B5EF4-FFF2-40B4-BE49-F238E27FC236}">
                <a16:creationId xmlns:a16="http://schemas.microsoft.com/office/drawing/2014/main" id="{9BEB2E9B-3860-4513-A29F-7AED1A2E5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 b="24421"/>
          <a:stretch/>
        </p:blipFill>
        <p:spPr bwMode="auto">
          <a:xfrm>
            <a:off x="6045172" y="4149080"/>
            <a:ext cx="3098827" cy="27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610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50414-6C99-4EC5-BE83-9A31C099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HttpRequest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C06139-8BC7-432A-9D60-9E2CEDE80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HttpRequest.method</a:t>
            </a:r>
          </a:p>
          <a:p>
            <a:r>
              <a:rPr lang="en-US" dirty="0"/>
              <a:t>HttpRequest.content_type</a:t>
            </a:r>
          </a:p>
          <a:p>
            <a:r>
              <a:rPr lang="en-US" dirty="0"/>
              <a:t>HttpRequest.content_params</a:t>
            </a:r>
          </a:p>
          <a:p>
            <a:r>
              <a:rPr lang="en-US" dirty="0"/>
              <a:t>HttpRequest.cookies</a:t>
            </a:r>
          </a:p>
          <a:p>
            <a:r>
              <a:rPr lang="en-US" dirty="0"/>
              <a:t>HttpRequest.META</a:t>
            </a:r>
          </a:p>
          <a:p>
            <a:r>
              <a:rPr lang="en-US" dirty="0"/>
              <a:t>HttpRequest.session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Why you should use Django for your next project | by Abdul Hafeez Abdul  Raheem | codeburst">
            <a:extLst>
              <a:ext uri="{FF2B5EF4-FFF2-40B4-BE49-F238E27FC236}">
                <a16:creationId xmlns:a16="http://schemas.microsoft.com/office/drawing/2014/main" id="{6BEC9A6D-1DD5-4DC6-8982-F48ECD420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 b="24421"/>
          <a:stretch/>
        </p:blipFill>
        <p:spPr bwMode="auto">
          <a:xfrm>
            <a:off x="6045172" y="4149080"/>
            <a:ext cx="3098827" cy="27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734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hy you should use Django for your next project | by Abdul Hafeez Abdul  Raheem | codeburst">
            <a:extLst>
              <a:ext uri="{FF2B5EF4-FFF2-40B4-BE49-F238E27FC236}">
                <a16:creationId xmlns:a16="http://schemas.microsoft.com/office/drawing/2014/main" id="{6383C983-3949-4535-A5CC-4C8A9D257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 b="24421"/>
          <a:stretch/>
        </p:blipFill>
        <p:spPr bwMode="auto">
          <a:xfrm>
            <a:off x="6045172" y="4149080"/>
            <a:ext cx="3098827" cy="27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150414-6C99-4EC5-BE83-9A31C099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HttpResponse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C06139-8BC7-432A-9D60-9E2CEDE80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responsabilidad del programador crearla.</a:t>
            </a:r>
          </a:p>
          <a:p>
            <a:endParaRPr lang="es-MX" dirty="0"/>
          </a:p>
          <a:p>
            <a:pPr lvl="1"/>
            <a:r>
              <a:rPr lang="en-US" dirty="0"/>
              <a:t>HttpResponse.content</a:t>
            </a:r>
          </a:p>
          <a:p>
            <a:pPr lvl="1"/>
            <a:r>
              <a:rPr lang="en-US" dirty="0"/>
              <a:t>HttpResponse.status_code</a:t>
            </a:r>
          </a:p>
          <a:p>
            <a:pPr lvl="1"/>
            <a:r>
              <a:rPr lang="en-US" dirty="0"/>
              <a:t>HttpResponse.set_cookie()</a:t>
            </a:r>
          </a:p>
          <a:p>
            <a:endParaRPr lang="en-US" dirty="0"/>
          </a:p>
          <a:p>
            <a:pPr lvl="2"/>
            <a:r>
              <a:rPr lang="en-US" dirty="0" err="1"/>
              <a:t>Subclase</a:t>
            </a:r>
            <a:r>
              <a:rPr lang="en-US" dirty="0"/>
              <a:t> </a:t>
            </a:r>
            <a:r>
              <a:rPr lang="en-US" dirty="0" err="1"/>
              <a:t>JsonResponse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26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hy you should use Django for your next project | by Abdul Hafeez Abdul  Raheem | codeburst">
            <a:extLst>
              <a:ext uri="{FF2B5EF4-FFF2-40B4-BE49-F238E27FC236}">
                <a16:creationId xmlns:a16="http://schemas.microsoft.com/office/drawing/2014/main" id="{AAE57C76-DD99-4037-B732-51F689C3A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 b="24421"/>
          <a:stretch/>
        </p:blipFill>
        <p:spPr bwMode="auto">
          <a:xfrm>
            <a:off x="6045172" y="4149080"/>
            <a:ext cx="3098827" cy="27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E3C0B6-0DCD-4F75-8EA2-99E91693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 de Django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740125-32FA-4866-AC2F-142A0C552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python -m pip install Django</a:t>
            </a:r>
          </a:p>
          <a:p>
            <a:endParaRPr lang="en-US" sz="2800" dirty="0"/>
          </a:p>
          <a:p>
            <a:r>
              <a:rPr lang="en-US" sz="2800" dirty="0"/>
              <a:t>Anaconda package manager</a:t>
            </a:r>
          </a:p>
          <a:p>
            <a:endParaRPr lang="en-US" sz="2800" dirty="0"/>
          </a:p>
          <a:p>
            <a:r>
              <a:rPr lang="en-US" sz="2800" dirty="0" err="1"/>
              <a:t>Verificar</a:t>
            </a:r>
            <a:r>
              <a:rPr lang="en-US" sz="2800" dirty="0"/>
              <a:t> la </a:t>
            </a:r>
            <a:r>
              <a:rPr lang="en-US" sz="2800" dirty="0" err="1"/>
              <a:t>instalación</a:t>
            </a:r>
            <a:r>
              <a:rPr lang="en-US" sz="2800" dirty="0"/>
              <a:t> y </a:t>
            </a:r>
            <a:r>
              <a:rPr lang="en-US" sz="2800" dirty="0" err="1"/>
              <a:t>versión</a:t>
            </a:r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python -m </a:t>
            </a:r>
            <a:r>
              <a:rPr lang="en-US" sz="2400" dirty="0" err="1"/>
              <a:t>django</a:t>
            </a:r>
            <a:r>
              <a:rPr lang="en-US" sz="2400" dirty="0"/>
              <a:t> --version</a:t>
            </a:r>
          </a:p>
        </p:txBody>
      </p:sp>
    </p:spTree>
    <p:extLst>
      <p:ext uri="{BB962C8B-B14F-4D97-AF65-F5344CB8AC3E}">
        <p14:creationId xmlns:p14="http://schemas.microsoft.com/office/powerpoint/2010/main" val="2621895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09ACE-3D0C-42E2-A39A-751BE602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Creación de un proyecto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491A40-BAE8-4D1A-A096-A5897854A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django</a:t>
            </a:r>
            <a:r>
              <a:rPr lang="en-US" dirty="0"/>
              <a:t>-admin </a:t>
            </a:r>
            <a:r>
              <a:rPr lang="en-US" dirty="0" err="1"/>
              <a:t>startproject</a:t>
            </a:r>
            <a:r>
              <a:rPr lang="en-US" dirty="0"/>
              <a:t> </a:t>
            </a:r>
            <a:r>
              <a:rPr lang="en-US" dirty="0" err="1"/>
              <a:t>mywebsite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5932E9-3351-42DC-8B15-F4E357050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9" t="20852" r="69289" b="37148"/>
          <a:stretch/>
        </p:blipFill>
        <p:spPr>
          <a:xfrm>
            <a:off x="2123728" y="2348880"/>
            <a:ext cx="3960440" cy="383268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88FD5C8-25E7-4FAD-8F54-C308EFB01D69}"/>
              </a:ext>
            </a:extLst>
          </p:cNvPr>
          <p:cNvSpPr txBox="1"/>
          <p:nvPr/>
        </p:nvSpPr>
        <p:spPr>
          <a:xfrm>
            <a:off x="6772288" y="5517232"/>
            <a:ext cx="1924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202124"/>
                </a:solidFill>
                <a:latin typeface="arial" panose="020B0604020202020204" pitchFamily="34" charset="0"/>
              </a:rPr>
              <a:t>Permite interactuar con el proyecto Django</a:t>
            </a:r>
            <a:endParaRPr lang="en-US" dirty="0"/>
          </a:p>
        </p:txBody>
      </p:sp>
      <p:sp>
        <p:nvSpPr>
          <p:cNvPr id="4" name="Flecha: hacia la izquierda 3">
            <a:extLst>
              <a:ext uri="{FF2B5EF4-FFF2-40B4-BE49-F238E27FC236}">
                <a16:creationId xmlns:a16="http://schemas.microsoft.com/office/drawing/2014/main" id="{35C853E1-FE47-454F-9F0C-4F4FFF06EFDF}"/>
              </a:ext>
            </a:extLst>
          </p:cNvPr>
          <p:cNvSpPr/>
          <p:nvPr/>
        </p:nvSpPr>
        <p:spPr>
          <a:xfrm>
            <a:off x="4355976" y="5563245"/>
            <a:ext cx="2232248" cy="520824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1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09ACE-3D0C-42E2-A39A-751BE602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Creación de un proyecto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491A40-BAE8-4D1A-A096-A5897854A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django</a:t>
            </a:r>
            <a:r>
              <a:rPr lang="en-US" dirty="0"/>
              <a:t>-admin </a:t>
            </a:r>
            <a:r>
              <a:rPr lang="en-US" dirty="0" err="1"/>
              <a:t>startproject</a:t>
            </a:r>
            <a:r>
              <a:rPr lang="en-US" dirty="0"/>
              <a:t> </a:t>
            </a:r>
            <a:r>
              <a:rPr lang="en-US" dirty="0" err="1"/>
              <a:t>mywebsite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5932E9-3351-42DC-8B15-F4E357050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9" t="20852" r="69289" b="37148"/>
          <a:stretch/>
        </p:blipFill>
        <p:spPr>
          <a:xfrm>
            <a:off x="2123728" y="2348880"/>
            <a:ext cx="3960440" cy="38326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89CF8ED-8485-42D9-B2A5-42A8ABC88E2A}"/>
              </a:ext>
            </a:extLst>
          </p:cNvPr>
          <p:cNvSpPr txBox="1"/>
          <p:nvPr/>
        </p:nvSpPr>
        <p:spPr>
          <a:xfrm>
            <a:off x="6575680" y="3501008"/>
            <a:ext cx="23762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Asynchronous Server Gateway Interface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8FD5C8-25E7-4FAD-8F54-C308EFB01D69}"/>
              </a:ext>
            </a:extLst>
          </p:cNvPr>
          <p:cNvSpPr txBox="1"/>
          <p:nvPr/>
        </p:nvSpPr>
        <p:spPr>
          <a:xfrm>
            <a:off x="6552904" y="5065953"/>
            <a:ext cx="19440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Web Server Gateway Interface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7D95147F-FBF6-4A31-BEFE-D9B0B3EB7FC9}"/>
              </a:ext>
            </a:extLst>
          </p:cNvPr>
          <p:cNvSpPr/>
          <p:nvPr/>
        </p:nvSpPr>
        <p:spPr>
          <a:xfrm>
            <a:off x="4145172" y="5065953"/>
            <a:ext cx="2232248" cy="520824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0F975794-3DF5-47EA-A7C3-5792E0318349}"/>
              </a:ext>
            </a:extLst>
          </p:cNvPr>
          <p:cNvSpPr/>
          <p:nvPr/>
        </p:nvSpPr>
        <p:spPr>
          <a:xfrm>
            <a:off x="4139948" y="3630253"/>
            <a:ext cx="2232248" cy="520824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8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Etiquetas HTML</a:t>
            </a:r>
          </a:p>
        </p:txBody>
      </p:sp>
      <p:pic>
        <p:nvPicPr>
          <p:cNvPr id="1026" name="Picture 2" descr="http://www.educadictos.com/wp-content/uploads/2013/06/File-Adobe-Dreamweaver-HTML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52936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763688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&lt;ol&gt;</a:t>
            </a:r>
          </a:p>
          <a:p>
            <a:r>
              <a:rPr lang="it-IT" dirty="0">
                <a:solidFill>
                  <a:srgbClr val="C00000"/>
                </a:solidFill>
              </a:rPr>
              <a:t>  &lt;li&gt;Elemento A&lt;/li&gt;</a:t>
            </a:r>
          </a:p>
          <a:p>
            <a:r>
              <a:rPr lang="it-IT" dirty="0">
                <a:solidFill>
                  <a:srgbClr val="C00000"/>
                </a:solidFill>
              </a:rPr>
              <a:t>  &lt;li&gt;Elemento B&lt;/li&gt;</a:t>
            </a:r>
          </a:p>
          <a:p>
            <a:r>
              <a:rPr lang="it-IT" dirty="0">
                <a:solidFill>
                  <a:srgbClr val="C00000"/>
                </a:solidFill>
              </a:rPr>
              <a:t>  &lt;li&gt;Elemento C&lt;/li&gt;</a:t>
            </a:r>
          </a:p>
          <a:p>
            <a:r>
              <a:rPr lang="it-IT" dirty="0">
                <a:solidFill>
                  <a:srgbClr val="C00000"/>
                </a:solidFill>
              </a:rPr>
              <a:t>&lt;/ol&gt;</a:t>
            </a:r>
          </a:p>
          <a:p>
            <a:endParaRPr lang="it-IT" dirty="0"/>
          </a:p>
          <a:p>
            <a:r>
              <a:rPr lang="it-IT" dirty="0">
                <a:solidFill>
                  <a:srgbClr val="0070C0"/>
                </a:solidFill>
              </a:rPr>
              <a:t>&lt;ul&gt;</a:t>
            </a:r>
          </a:p>
          <a:p>
            <a:r>
              <a:rPr lang="it-IT" dirty="0">
                <a:solidFill>
                  <a:srgbClr val="0070C0"/>
                </a:solidFill>
              </a:rPr>
              <a:t>  &lt;li&gt;Elemento A&lt;/li&gt;</a:t>
            </a:r>
          </a:p>
          <a:p>
            <a:r>
              <a:rPr lang="it-IT" dirty="0">
                <a:solidFill>
                  <a:srgbClr val="0070C0"/>
                </a:solidFill>
              </a:rPr>
              <a:t>  &lt;li&gt;Elemento B&lt;/li&gt;</a:t>
            </a:r>
          </a:p>
          <a:p>
            <a:r>
              <a:rPr lang="it-IT" dirty="0">
                <a:solidFill>
                  <a:srgbClr val="0070C0"/>
                </a:solidFill>
              </a:rPr>
              <a:t>  &lt;li&gt;Elemento C&lt;/li&gt;</a:t>
            </a:r>
          </a:p>
          <a:p>
            <a:r>
              <a:rPr lang="it-IT" dirty="0">
                <a:solidFill>
                  <a:srgbClr val="0070C0"/>
                </a:solidFill>
              </a:rPr>
              <a:t>&lt;/l&gt;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074" name="Picture 2" descr="Picture">
            <a:extLst>
              <a:ext uri="{FF2B5EF4-FFF2-40B4-BE49-F238E27FC236}">
                <a16:creationId xmlns:a16="http://schemas.microsoft.com/office/drawing/2014/main" id="{FD65DE20-B3D7-45D9-B5F3-F4D5EDA14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27178" r="44364" b="21471"/>
          <a:stretch/>
        </p:blipFill>
        <p:spPr bwMode="auto">
          <a:xfrm>
            <a:off x="3008324" y="5062662"/>
            <a:ext cx="5925364" cy="17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269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09ACE-3D0C-42E2-A39A-751BE602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Creación de un proyecto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491A40-BAE8-4D1A-A096-A5897854A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django</a:t>
            </a:r>
            <a:r>
              <a:rPr lang="en-US" dirty="0"/>
              <a:t>-admin </a:t>
            </a:r>
            <a:r>
              <a:rPr lang="en-US" dirty="0" err="1"/>
              <a:t>startproject</a:t>
            </a:r>
            <a:r>
              <a:rPr lang="en-US" dirty="0"/>
              <a:t> </a:t>
            </a:r>
            <a:r>
              <a:rPr lang="en-US" dirty="0" err="1"/>
              <a:t>mywebsite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5932E9-3351-42DC-8B15-F4E357050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9" t="20852" r="69289" b="37148"/>
          <a:stretch/>
        </p:blipFill>
        <p:spPr>
          <a:xfrm>
            <a:off x="2123728" y="2348880"/>
            <a:ext cx="3960440" cy="383268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88FD5C8-25E7-4FAD-8F54-C308EFB01D69}"/>
              </a:ext>
            </a:extLst>
          </p:cNvPr>
          <p:cNvSpPr txBox="1"/>
          <p:nvPr/>
        </p:nvSpPr>
        <p:spPr>
          <a:xfrm>
            <a:off x="6794592" y="4090997"/>
            <a:ext cx="1944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Configuración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del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proyecto</a:t>
            </a:r>
            <a:endParaRPr lang="en-US" dirty="0"/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0F975794-3DF5-47EA-A7C3-5792E0318349}"/>
              </a:ext>
            </a:extLst>
          </p:cNvPr>
          <p:cNvSpPr/>
          <p:nvPr/>
        </p:nvSpPr>
        <p:spPr>
          <a:xfrm>
            <a:off x="4472272" y="4149080"/>
            <a:ext cx="2232248" cy="520824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245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09ACE-3D0C-42E2-A39A-751BE602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Creación de un proyecto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491A40-BAE8-4D1A-A096-A5897854A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django</a:t>
            </a:r>
            <a:r>
              <a:rPr lang="en-US" dirty="0"/>
              <a:t>-admin </a:t>
            </a:r>
            <a:r>
              <a:rPr lang="en-US" dirty="0" err="1"/>
              <a:t>startproject</a:t>
            </a:r>
            <a:r>
              <a:rPr lang="en-US" dirty="0"/>
              <a:t> </a:t>
            </a:r>
            <a:r>
              <a:rPr lang="en-US" dirty="0" err="1"/>
              <a:t>mywebsite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5932E9-3351-42DC-8B15-F4E357050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9" t="20852" r="69289" b="37148"/>
          <a:stretch/>
        </p:blipFill>
        <p:spPr>
          <a:xfrm>
            <a:off x="2123728" y="2348880"/>
            <a:ext cx="3960440" cy="383268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88FD5C8-25E7-4FAD-8F54-C308EFB01D69}"/>
              </a:ext>
            </a:extLst>
          </p:cNvPr>
          <p:cNvSpPr txBox="1"/>
          <p:nvPr/>
        </p:nvSpPr>
        <p:spPr>
          <a:xfrm>
            <a:off x="6804248" y="4640287"/>
            <a:ext cx="2232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Índice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servicios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páginas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ofrecidas</a:t>
            </a:r>
            <a:endParaRPr lang="en-US" dirty="0"/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0F975794-3DF5-47EA-A7C3-5792E0318349}"/>
              </a:ext>
            </a:extLst>
          </p:cNvPr>
          <p:cNvSpPr/>
          <p:nvPr/>
        </p:nvSpPr>
        <p:spPr>
          <a:xfrm>
            <a:off x="4534816" y="4581128"/>
            <a:ext cx="2232248" cy="520824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12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E4FC1-0616-40DC-8D8D-CC492A86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Arranca el Servidor Web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D01C4C-01E2-47AF-9469-EA2A3055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r>
              <a:rPr lang="en-US" dirty="0"/>
              <a:t>…\directory\mywebsite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python manage.py </a:t>
            </a:r>
            <a:r>
              <a:rPr lang="en-US" dirty="0" err="1"/>
              <a:t>runserver</a:t>
            </a:r>
            <a:endParaRPr lang="en-US" dirty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http://127.0.0.1:8000/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AC7E1C-AC56-47A2-B19C-CC37CAC4C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1" t="30400" r="21251" b="29000"/>
          <a:stretch/>
        </p:blipFill>
        <p:spPr>
          <a:xfrm>
            <a:off x="2407208" y="4508306"/>
            <a:ext cx="555488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71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24C53-8ECD-497C-ACFC-96E585FD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 una App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B8D201-82AD-4CC2-B05E-4C0723CB5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manage.py </a:t>
            </a:r>
            <a:r>
              <a:rPr lang="en-US" dirty="0" err="1"/>
              <a:t>startapp</a:t>
            </a:r>
            <a:r>
              <a:rPr lang="en-US" dirty="0"/>
              <a:t> </a:t>
            </a:r>
            <a:r>
              <a:rPr lang="en-US" dirty="0" err="1"/>
              <a:t>myfirstapp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11A8F2D-665D-4452-BE19-BB0A93E2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8" t="13601" r="70474" b="24800"/>
          <a:stretch/>
        </p:blipFill>
        <p:spPr>
          <a:xfrm>
            <a:off x="1691680" y="2514224"/>
            <a:ext cx="2664296" cy="40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50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18DF5-9CB4-418A-8D0B-B3829B2E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Escribir una Vista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D25359-28EE-4393-A49F-C6E34025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878" y="2636912"/>
            <a:ext cx="7593618" cy="29523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82296" indent="0">
              <a:buNone/>
            </a:pP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django.shortcuts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render</a:t>
            </a:r>
          </a:p>
          <a:p>
            <a:pPr marL="82296" indent="0">
              <a:buNone/>
            </a:pP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django.http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82296" indent="0">
              <a:buNone/>
            </a:pPr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your views here.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82296" indent="0">
              <a:buNone/>
            </a:pPr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82296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"Hola a 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desde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74B83B-2471-4AEC-B670-7E42975790F3}"/>
              </a:ext>
            </a:extLst>
          </p:cNvPr>
          <p:cNvSpPr txBox="1"/>
          <p:nvPr/>
        </p:nvSpPr>
        <p:spPr>
          <a:xfrm>
            <a:off x="1547664" y="147792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myfirstapp/views.py</a:t>
            </a:r>
          </a:p>
        </p:txBody>
      </p:sp>
    </p:spTree>
    <p:extLst>
      <p:ext uri="{BB962C8B-B14F-4D97-AF65-F5344CB8AC3E}">
        <p14:creationId xmlns:p14="http://schemas.microsoft.com/office/powerpoint/2010/main" val="37245942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18DF5-9CB4-418A-8D0B-B3829B2E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Vincula la Vista a una URL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D25359-28EE-4393-A49F-C6E34025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878" y="2636912"/>
            <a:ext cx="7593618" cy="29523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82296" indent="0">
              <a:buNone/>
            </a:pP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django.urls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path</a:t>
            </a:r>
          </a:p>
          <a:p>
            <a:pPr marL="82296" indent="0">
              <a:buNone/>
            </a:pPr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views</a:t>
            </a:r>
          </a:p>
          <a:p>
            <a:pPr marL="82296" indent="0">
              <a:buNone/>
            </a:pPr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urlpatterns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pPr marL="82296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views.index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82296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74B83B-2471-4AEC-B670-7E42975790F3}"/>
              </a:ext>
            </a:extLst>
          </p:cNvPr>
          <p:cNvSpPr txBox="1"/>
          <p:nvPr/>
        </p:nvSpPr>
        <p:spPr>
          <a:xfrm>
            <a:off x="1547664" y="147792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Crea</a:t>
            </a:r>
            <a:r>
              <a:rPr lang="en-US" sz="2800" dirty="0"/>
              <a:t> myfirstapp/urls.py</a:t>
            </a:r>
          </a:p>
        </p:txBody>
      </p:sp>
    </p:spTree>
    <p:extLst>
      <p:ext uri="{BB962C8B-B14F-4D97-AF65-F5344CB8AC3E}">
        <p14:creationId xmlns:p14="http://schemas.microsoft.com/office/powerpoint/2010/main" val="4126605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0C253-6B5E-4C83-B6D1-4C9B2DC3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Vincular </a:t>
            </a:r>
            <a:r>
              <a:rPr lang="es-MX" dirty="0" err="1"/>
              <a:t>URLs</a:t>
            </a:r>
            <a:r>
              <a:rPr lang="es-MX" dirty="0"/>
              <a:t> de la App con las de Sitio Web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19A12B-EB9E-4887-97A3-A23BAFF9122F}"/>
              </a:ext>
            </a:extLst>
          </p:cNvPr>
          <p:cNvSpPr txBox="1"/>
          <p:nvPr/>
        </p:nvSpPr>
        <p:spPr>
          <a:xfrm>
            <a:off x="1442707" y="3162776"/>
            <a:ext cx="6984196" cy="22474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django.contrib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admin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django.urls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include, path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urlpatterns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include(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myfirstapp.urls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"admin/"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admin.site.urls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A0ECE42-E159-43E5-BEF2-6DA2A8B62733}"/>
              </a:ext>
            </a:extLst>
          </p:cNvPr>
          <p:cNvSpPr txBox="1"/>
          <p:nvPr/>
        </p:nvSpPr>
        <p:spPr>
          <a:xfrm>
            <a:off x="1332220" y="200202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En</a:t>
            </a:r>
            <a:r>
              <a:rPr lang="en-US" sz="2800" dirty="0"/>
              <a:t> mywebsite/urls.py</a:t>
            </a:r>
          </a:p>
        </p:txBody>
      </p:sp>
    </p:spTree>
    <p:extLst>
      <p:ext uri="{BB962C8B-B14F-4D97-AF65-F5344CB8AC3E}">
        <p14:creationId xmlns:p14="http://schemas.microsoft.com/office/powerpoint/2010/main" val="3940904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E99AA-910B-4FE3-818F-B9D3D95F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Aplicaciones instaladas por defecto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CA5999-AED8-4334-A5E0-D8CDD575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82296" indent="0">
              <a:buNone/>
            </a:pPr>
            <a:r>
              <a:rPr lang="en-US" dirty="0"/>
              <a:t>…\directory\mywebsite\settings.py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 err="1"/>
              <a:t>Crea</a:t>
            </a:r>
            <a:r>
              <a:rPr lang="en-US" dirty="0"/>
              <a:t> las </a:t>
            </a:r>
            <a:r>
              <a:rPr lang="en-US" dirty="0" err="1"/>
              <a:t>tablas</a:t>
            </a:r>
            <a:r>
              <a:rPr lang="en-US" dirty="0"/>
              <a:t> de la BD de las </a:t>
            </a:r>
            <a:r>
              <a:rPr lang="en-US" dirty="0" err="1"/>
              <a:t>aplicaciones</a:t>
            </a:r>
            <a:endParaRPr lang="en-US" dirty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	python manage.py migrate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Vuelve a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 web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	python manage.py </a:t>
            </a:r>
            <a:r>
              <a:rPr lang="en-US" dirty="0" err="1"/>
              <a:t>runserver</a:t>
            </a:r>
            <a:endParaRPr lang="en-US" dirty="0"/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48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E5BA2-5491-430F-8349-35396355D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656" y="332656"/>
            <a:ext cx="7498080" cy="1143000"/>
          </a:xfrm>
        </p:spPr>
        <p:txBody>
          <a:bodyPr/>
          <a:lstStyle/>
          <a:p>
            <a:r>
              <a:rPr lang="es-MX" dirty="0"/>
              <a:t>Crea Modelos: Dominio</a:t>
            </a:r>
            <a:endParaRPr lang="en-US" dirty="0"/>
          </a:p>
        </p:txBody>
      </p:sp>
      <p:pic>
        <p:nvPicPr>
          <p:cNvPr id="18436" name="Picture 4" descr="College Student Reading Cartoon Images, Stock Photos &amp; Vectors |  Shutterstock">
            <a:extLst>
              <a:ext uri="{FF2B5EF4-FFF2-40B4-BE49-F238E27FC236}">
                <a16:creationId xmlns:a16="http://schemas.microsoft.com/office/drawing/2014/main" id="{83D65F14-14AA-47DE-AD99-D47D3C5AC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7"/>
          <a:stretch/>
        </p:blipFill>
        <p:spPr bwMode="auto">
          <a:xfrm>
            <a:off x="1331640" y="2210542"/>
            <a:ext cx="4143024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E658D43-1B48-4636-8A26-1BD627FD5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760" y="1515817"/>
            <a:ext cx="7498080" cy="48006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US" dirty="0"/>
              <a:t>Estudiante			Carrera</a:t>
            </a:r>
          </a:p>
        </p:txBody>
      </p:sp>
      <p:pic>
        <p:nvPicPr>
          <p:cNvPr id="18438" name="Picture 6" descr="College Majors: imágenes, fotos de stock y vectores | Shutterstock">
            <a:extLst>
              <a:ext uri="{FF2B5EF4-FFF2-40B4-BE49-F238E27FC236}">
                <a16:creationId xmlns:a16="http://schemas.microsoft.com/office/drawing/2014/main" id="{92D647F1-285B-4981-90ED-080034A8A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b="7991"/>
          <a:stretch/>
        </p:blipFill>
        <p:spPr bwMode="auto">
          <a:xfrm>
            <a:off x="5004048" y="2244822"/>
            <a:ext cx="3804337" cy="377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762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E5BA2-5491-430F-8349-35396355D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-9940"/>
            <a:ext cx="7498080" cy="1143000"/>
          </a:xfrm>
        </p:spPr>
        <p:txBody>
          <a:bodyPr/>
          <a:lstStyle/>
          <a:p>
            <a:r>
              <a:rPr lang="es-MX" dirty="0"/>
              <a:t>Crea Modelos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17B990-1166-4032-A874-8AB09EB0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608" y="908720"/>
            <a:ext cx="7498080" cy="4800600"/>
          </a:xfrm>
        </p:spPr>
        <p:txBody>
          <a:bodyPr/>
          <a:lstStyle/>
          <a:p>
            <a:pPr marL="82296" indent="0">
              <a:buNone/>
            </a:pPr>
            <a:r>
              <a:rPr lang="en-US" dirty="0"/>
              <a:t>…/myfirstapp/models.py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9230F6-5F06-44EA-AC51-0A1F0B2AAC91}"/>
              </a:ext>
            </a:extLst>
          </p:cNvPr>
          <p:cNvSpPr txBox="1"/>
          <p:nvPr/>
        </p:nvSpPr>
        <p:spPr>
          <a:xfrm>
            <a:off x="210312" y="1556792"/>
            <a:ext cx="8743768" cy="51077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django.db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models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models.CharField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apellidos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models.CharField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models.IntegerField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models.FloatField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9.99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foraneo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models.BooleanField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Carrera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LICENCIATURA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INGENIERIA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OPCIONES_TIPO = (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(LICENCIATURA,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Licenciatura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(INGENIERIA,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Ingenieria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models.ForeignKey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on_delete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=models.CASCADE)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tipo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models.IntegerField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choices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=OPCIONES_TIPO,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blank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models.CharField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60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Etiquetas HTML</a:t>
            </a:r>
          </a:p>
        </p:txBody>
      </p:sp>
      <p:pic>
        <p:nvPicPr>
          <p:cNvPr id="1026" name="Picture 2" descr="http://www.educadictos.com/wp-content/uploads/2013/06/File-Adobe-Dreamweaver-HTML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52936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763688" y="1556792"/>
            <a:ext cx="73803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&lt;a </a:t>
            </a:r>
            <a:r>
              <a:rPr lang="en-US" dirty="0" err="1">
                <a:solidFill>
                  <a:srgbClr val="0070C0"/>
                </a:solidFill>
              </a:rPr>
              <a:t>href</a:t>
            </a:r>
            <a:r>
              <a:rPr lang="en-US" dirty="0">
                <a:solidFill>
                  <a:srgbClr val="0070C0"/>
                </a:solidFill>
              </a:rPr>
              <a:t>="https://www.google.com" target="_blank"&gt;Vinculo&lt;/a&gt;</a:t>
            </a:r>
          </a:p>
          <a:p>
            <a:r>
              <a:rPr lang="en-US" dirty="0">
                <a:solidFill>
                  <a:srgbClr val="0070C0"/>
                </a:solidFill>
              </a:rPr>
              <a:t>&lt;a </a:t>
            </a:r>
            <a:r>
              <a:rPr lang="en-US" dirty="0" err="1">
                <a:solidFill>
                  <a:srgbClr val="0070C0"/>
                </a:solidFill>
              </a:rPr>
              <a:t>href</a:t>
            </a:r>
            <a:r>
              <a:rPr lang="en-US" dirty="0">
                <a:solidFill>
                  <a:srgbClr val="0070C0"/>
                </a:solidFill>
              </a:rPr>
              <a:t>="https://www.google.com" target="_self"&gt;Vinculo&lt;/a&gt;</a:t>
            </a:r>
            <a:endParaRPr lang="pt-BR" dirty="0">
              <a:solidFill>
                <a:srgbClr val="0070C0"/>
              </a:solidFill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>
                <a:solidFill>
                  <a:srgbClr val="C00000"/>
                </a:solidFill>
              </a:rPr>
              <a:t>&lt;</a:t>
            </a:r>
            <a:r>
              <a:rPr lang="pt-BR" dirty="0" err="1">
                <a:solidFill>
                  <a:srgbClr val="C00000"/>
                </a:solidFill>
              </a:rPr>
              <a:t>img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dirty="0" err="1">
                <a:solidFill>
                  <a:srgbClr val="C00000"/>
                </a:solidFill>
              </a:rPr>
              <a:t>src</a:t>
            </a:r>
            <a:r>
              <a:rPr lang="pt-BR" dirty="0">
                <a:solidFill>
                  <a:srgbClr val="C00000"/>
                </a:solidFill>
              </a:rPr>
              <a:t>="imagenes/perfil.jpg" </a:t>
            </a:r>
            <a:r>
              <a:rPr lang="pt-BR" dirty="0" err="1">
                <a:solidFill>
                  <a:srgbClr val="C00000"/>
                </a:solidFill>
              </a:rPr>
              <a:t>alt</a:t>
            </a:r>
            <a:r>
              <a:rPr lang="pt-BR" dirty="0">
                <a:solidFill>
                  <a:srgbClr val="C00000"/>
                </a:solidFill>
              </a:rPr>
              <a:t>="foto" </a:t>
            </a:r>
            <a:r>
              <a:rPr lang="pt-BR" dirty="0" err="1">
                <a:solidFill>
                  <a:srgbClr val="C00000"/>
                </a:solidFill>
              </a:rPr>
              <a:t>height</a:t>
            </a:r>
            <a:r>
              <a:rPr lang="pt-BR" dirty="0">
                <a:solidFill>
                  <a:srgbClr val="C00000"/>
                </a:solidFill>
              </a:rPr>
              <a:t>="200" &gt;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FA444C41-FA6C-425F-B39A-F25BCF0B11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3" y="4509120"/>
            <a:ext cx="2295389" cy="1825509"/>
          </a:xfrm>
          <a:prstGeom prst="rect">
            <a:avLst/>
          </a:prstGeom>
        </p:spPr>
      </p:pic>
      <p:pic>
        <p:nvPicPr>
          <p:cNvPr id="4098" name="Picture 2" descr="Google">
            <a:extLst>
              <a:ext uri="{FF2B5EF4-FFF2-40B4-BE49-F238E27FC236}">
                <a16:creationId xmlns:a16="http://schemas.microsoft.com/office/drawing/2014/main" id="{931703FD-2B42-4B19-9334-0E6B28CB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598" y="2630083"/>
            <a:ext cx="3048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97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6C29D-E37D-429C-9C5B-86B97F49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“Instala” tu aplicación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E862A9-A046-4E56-8459-AEBEB870F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82296" indent="0">
              <a:buNone/>
            </a:pPr>
            <a:r>
              <a:rPr lang="en-US" dirty="0"/>
              <a:t>…\directory\mywebsite\settings.py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INSTALLED_APPS = [</a:t>
            </a:r>
          </a:p>
          <a:p>
            <a:pPr marL="82296" indent="0">
              <a:buNone/>
            </a:pPr>
            <a:r>
              <a:rPr lang="en-US" dirty="0">
                <a:highlight>
                  <a:srgbClr val="FFFF00"/>
                </a:highlight>
              </a:rPr>
              <a:t>    "</a:t>
            </a:r>
            <a:r>
              <a:rPr lang="en-US" dirty="0" err="1">
                <a:highlight>
                  <a:srgbClr val="FFFF00"/>
                </a:highlight>
              </a:rPr>
              <a:t>myfirstapp.apps.MyfirstappConfig</a:t>
            </a:r>
            <a:r>
              <a:rPr lang="en-US" dirty="0">
                <a:highlight>
                  <a:srgbClr val="FFFF00"/>
                </a:highlight>
              </a:rPr>
              <a:t>",</a:t>
            </a:r>
          </a:p>
          <a:p>
            <a:pPr marL="82296" indent="0">
              <a:buNone/>
            </a:pPr>
            <a:r>
              <a:rPr lang="en-US" dirty="0"/>
              <a:t>    "</a:t>
            </a:r>
            <a:r>
              <a:rPr lang="en-US" dirty="0" err="1"/>
              <a:t>django.contrib.admin</a:t>
            </a:r>
            <a:r>
              <a:rPr lang="en-US" dirty="0"/>
              <a:t>",</a:t>
            </a:r>
          </a:p>
          <a:p>
            <a:pPr marL="82296" indent="0">
              <a:buNone/>
            </a:pPr>
            <a:r>
              <a:rPr lang="en-US" dirty="0"/>
              <a:t>    "</a:t>
            </a:r>
            <a:r>
              <a:rPr lang="en-US" dirty="0" err="1"/>
              <a:t>django.contrib.auth</a:t>
            </a:r>
            <a:r>
              <a:rPr lang="en-US" dirty="0"/>
              <a:t>",</a:t>
            </a:r>
          </a:p>
          <a:p>
            <a:pPr marL="82296" indent="0">
              <a:buNone/>
            </a:pPr>
            <a:r>
              <a:rPr lang="en-US" dirty="0"/>
              <a:t>    "</a:t>
            </a:r>
            <a:r>
              <a:rPr lang="en-US" dirty="0" err="1"/>
              <a:t>django.contrib.contenttypes</a:t>
            </a:r>
            <a:r>
              <a:rPr lang="en-US" dirty="0"/>
              <a:t>",</a:t>
            </a:r>
          </a:p>
          <a:p>
            <a:pPr marL="82296" indent="0">
              <a:buNone/>
            </a:pPr>
            <a:r>
              <a:rPr lang="en-US" dirty="0"/>
              <a:t>    "</a:t>
            </a:r>
            <a:r>
              <a:rPr lang="en-US" dirty="0" err="1"/>
              <a:t>django.contrib.sessions</a:t>
            </a:r>
            <a:r>
              <a:rPr lang="en-US" dirty="0"/>
              <a:t>",</a:t>
            </a:r>
          </a:p>
          <a:p>
            <a:pPr marL="82296" indent="0">
              <a:buNone/>
            </a:pPr>
            <a:r>
              <a:rPr lang="en-US" dirty="0"/>
              <a:t>    "</a:t>
            </a:r>
            <a:r>
              <a:rPr lang="en-US" dirty="0" err="1"/>
              <a:t>django.contrib.messages</a:t>
            </a:r>
            <a:r>
              <a:rPr lang="en-US" dirty="0"/>
              <a:t>",</a:t>
            </a:r>
          </a:p>
          <a:p>
            <a:pPr marL="82296" indent="0">
              <a:buNone/>
            </a:pPr>
            <a:r>
              <a:rPr lang="en-US" dirty="0"/>
              <a:t>    "</a:t>
            </a:r>
            <a:r>
              <a:rPr lang="en-US" dirty="0" err="1"/>
              <a:t>django.contrib.staticfiles</a:t>
            </a:r>
            <a:r>
              <a:rPr lang="en-US" dirty="0"/>
              <a:t>",</a:t>
            </a:r>
          </a:p>
          <a:p>
            <a:pPr marL="82296" indent="0">
              <a:buNone/>
            </a:pP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18255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97118-D19C-4D5B-A64E-AC44CC57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51656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s-MX" dirty="0"/>
              <a:t>Crea las tablas de tu aplicación recientemente “instalada”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ACD694-D5CE-4DB6-BC0A-9052CD12F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1340768"/>
            <a:ext cx="7498080" cy="5365576"/>
          </a:xfrm>
        </p:spPr>
        <p:txBody>
          <a:bodyPr>
            <a:normAutofit fontScale="47500" lnSpcReduction="20000"/>
          </a:bodyPr>
          <a:lstStyle/>
          <a:p>
            <a:endParaRPr lang="es-MX" dirty="0"/>
          </a:p>
          <a:p>
            <a:r>
              <a:rPr lang="es-MX" dirty="0"/>
              <a:t>Para la simulación (preparar los archivos)</a:t>
            </a:r>
          </a:p>
          <a:p>
            <a:endParaRPr lang="en-US" dirty="0"/>
          </a:p>
          <a:p>
            <a:pPr marL="82296" indent="0">
              <a:buNone/>
            </a:pPr>
            <a:r>
              <a:rPr lang="en-US" sz="3600" b="1" i="1" dirty="0">
                <a:solidFill>
                  <a:schemeClr val="accent3"/>
                </a:solidFill>
              </a:rPr>
              <a:t>python manage.py </a:t>
            </a:r>
            <a:r>
              <a:rPr lang="en-US" sz="3600" b="1" i="1" dirty="0" err="1">
                <a:solidFill>
                  <a:schemeClr val="accent3"/>
                </a:solidFill>
              </a:rPr>
              <a:t>makemigrations</a:t>
            </a:r>
            <a:r>
              <a:rPr lang="en-US" sz="3600" b="1" i="1" dirty="0">
                <a:solidFill>
                  <a:schemeClr val="accent3"/>
                </a:solidFill>
              </a:rPr>
              <a:t> </a:t>
            </a:r>
            <a:r>
              <a:rPr lang="en-US" sz="3600" b="1" i="1" dirty="0" err="1">
                <a:solidFill>
                  <a:schemeClr val="accent3"/>
                </a:solidFill>
              </a:rPr>
              <a:t>myfirstapp</a:t>
            </a:r>
            <a:endParaRPr lang="en-US" sz="3600" b="1" i="1" dirty="0">
              <a:solidFill>
                <a:schemeClr val="accent3"/>
              </a:solidFill>
            </a:endParaRPr>
          </a:p>
          <a:p>
            <a:pPr marL="82296" indent="0">
              <a:buNone/>
            </a:pPr>
            <a:endParaRPr lang="en-US" dirty="0"/>
          </a:p>
          <a:p>
            <a:r>
              <a:rPr lang="en-US" dirty="0" err="1"/>
              <a:t>Échale</a:t>
            </a:r>
            <a:r>
              <a:rPr lang="en-US" dirty="0"/>
              <a:t> un </a:t>
            </a:r>
            <a:r>
              <a:rPr lang="en-US" dirty="0" err="1"/>
              <a:t>ojo</a:t>
            </a:r>
            <a:r>
              <a:rPr lang="en-US" dirty="0"/>
              <a:t> a:</a:t>
            </a:r>
          </a:p>
          <a:p>
            <a:endParaRPr lang="en-US" dirty="0"/>
          </a:p>
          <a:p>
            <a:pPr marL="82296" indent="0">
              <a:buNone/>
            </a:pPr>
            <a:r>
              <a:rPr lang="en-US" sz="3400" b="1" i="1" dirty="0">
                <a:solidFill>
                  <a:schemeClr val="accent3"/>
                </a:solidFill>
              </a:rPr>
              <a:t>myfirstapp/migrations/0001_initial.py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/>
          </a:p>
          <a:p>
            <a:r>
              <a:rPr lang="en-US" dirty="0" err="1"/>
              <a:t>Opcionalmente</a:t>
            </a:r>
            <a:r>
              <a:rPr lang="en-US" dirty="0"/>
              <a:t>, </a:t>
            </a:r>
            <a:r>
              <a:rPr lang="en-US" dirty="0" err="1"/>
              <a:t>échale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ojo</a:t>
            </a:r>
            <a:r>
              <a:rPr lang="en-US" dirty="0"/>
              <a:t> a: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sz="3600" b="1" i="1" dirty="0">
                <a:solidFill>
                  <a:schemeClr val="accent3"/>
                </a:solidFill>
              </a:rPr>
              <a:t>python manage.py </a:t>
            </a:r>
            <a:r>
              <a:rPr lang="en-US" sz="3600" b="1" i="1" dirty="0" err="1">
                <a:solidFill>
                  <a:schemeClr val="accent3"/>
                </a:solidFill>
              </a:rPr>
              <a:t>sqlmigrate</a:t>
            </a:r>
            <a:r>
              <a:rPr lang="en-US" sz="3600" b="1" i="1" dirty="0">
                <a:solidFill>
                  <a:schemeClr val="accent3"/>
                </a:solidFill>
              </a:rPr>
              <a:t> </a:t>
            </a:r>
            <a:r>
              <a:rPr lang="en-US" sz="3600" b="1" i="1" dirty="0" err="1">
                <a:solidFill>
                  <a:schemeClr val="accent3"/>
                </a:solidFill>
              </a:rPr>
              <a:t>myfirstapp</a:t>
            </a:r>
            <a:r>
              <a:rPr lang="en-US" sz="3600" b="1" i="1" dirty="0">
                <a:solidFill>
                  <a:schemeClr val="accent3"/>
                </a:solidFill>
              </a:rPr>
              <a:t> 0001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/>
          </a:p>
          <a:p>
            <a:r>
              <a:rPr lang="en-US" dirty="0" err="1"/>
              <a:t>Finalmente</a:t>
            </a:r>
            <a:r>
              <a:rPr lang="en-US" dirty="0"/>
              <a:t>, </a:t>
            </a:r>
            <a:r>
              <a:rPr lang="en-US" dirty="0" err="1"/>
              <a:t>crea</a:t>
            </a:r>
            <a:r>
              <a:rPr lang="en-US" dirty="0"/>
              <a:t> las </a:t>
            </a:r>
            <a:r>
              <a:rPr lang="en-US" dirty="0" err="1"/>
              <a:t>tablas</a:t>
            </a:r>
            <a:r>
              <a:rPr lang="en-US" dirty="0"/>
              <a:t>.</a:t>
            </a:r>
          </a:p>
          <a:p>
            <a:endParaRPr lang="en-US" dirty="0"/>
          </a:p>
          <a:p>
            <a:pPr marL="82296" indent="0">
              <a:buNone/>
            </a:pPr>
            <a:r>
              <a:rPr lang="en-US" b="1" i="1" dirty="0">
                <a:solidFill>
                  <a:schemeClr val="accent3"/>
                </a:solidFill>
              </a:rPr>
              <a:t>python manage.py migrate</a:t>
            </a:r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614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DDFD7-8E8E-4476-B685-D2141F0E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Interactúa con el Shell de Django 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E561DD-13A7-4EA6-A194-EA5E9779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664" y="1556792"/>
            <a:ext cx="8352928" cy="4800600"/>
          </a:xfrm>
        </p:spPr>
        <p:txBody>
          <a:bodyPr>
            <a:normAutofit/>
          </a:bodyPr>
          <a:lstStyle/>
          <a:p>
            <a:r>
              <a:rPr lang="es-MX" sz="2000" dirty="0" err="1"/>
              <a:t>python</a:t>
            </a:r>
            <a:r>
              <a:rPr lang="es-MX" sz="2000" dirty="0"/>
              <a:t> manage.py </a:t>
            </a:r>
            <a:r>
              <a:rPr lang="es-MX" sz="2000" dirty="0" err="1"/>
              <a:t>shell</a:t>
            </a:r>
            <a:endParaRPr lang="es-MX" sz="2000" dirty="0"/>
          </a:p>
          <a:p>
            <a:endParaRPr lang="es-MX" sz="2000" dirty="0"/>
          </a:p>
          <a:p>
            <a:r>
              <a:rPr lang="es-MX" sz="2000" dirty="0"/>
              <a:t>Importa los modelos</a:t>
            </a:r>
          </a:p>
          <a:p>
            <a:pPr marL="82296" indent="0">
              <a:buNone/>
            </a:pPr>
            <a:endParaRPr lang="en-US" sz="2000" dirty="0"/>
          </a:p>
          <a:p>
            <a:pPr marL="82296" indent="0">
              <a:buNone/>
            </a:pPr>
            <a:r>
              <a:rPr lang="en-US" sz="2000" dirty="0"/>
              <a:t>&gt;&gt; from </a:t>
            </a:r>
            <a:r>
              <a:rPr lang="en-US" sz="2000" dirty="0" err="1"/>
              <a:t>myfirstapp.models</a:t>
            </a:r>
            <a:r>
              <a:rPr lang="en-US" sz="2000" dirty="0"/>
              <a:t> import </a:t>
            </a:r>
            <a:r>
              <a:rPr lang="en-US" sz="2000" dirty="0" err="1"/>
              <a:t>Estudiante</a:t>
            </a:r>
            <a:r>
              <a:rPr lang="en-US" sz="2000" dirty="0"/>
              <a:t>, Carrera</a:t>
            </a:r>
          </a:p>
          <a:p>
            <a:pPr marL="82296" indent="0">
              <a:buNone/>
            </a:pPr>
            <a:endParaRPr lang="en-US" sz="2000" dirty="0"/>
          </a:p>
          <a:p>
            <a:pPr marL="82296" indent="0">
              <a:buNone/>
            </a:pPr>
            <a:r>
              <a:rPr lang="en-US" sz="2000" dirty="0"/>
              <a:t>&gt;&gt; </a:t>
            </a:r>
            <a:r>
              <a:rPr lang="en-US" sz="2000" dirty="0" err="1"/>
              <a:t>Estudiante.objects.all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r>
              <a:rPr lang="en-US" sz="2000" dirty="0"/>
              <a:t>Error </a:t>
            </a:r>
            <a:r>
              <a:rPr lang="en-US" sz="2000" dirty="0" err="1"/>
              <a:t>cómun</a:t>
            </a:r>
            <a:r>
              <a:rPr lang="en-US" sz="2000" dirty="0"/>
              <a:t> al </a:t>
            </a:r>
            <a:r>
              <a:rPr lang="en-US" sz="2000" dirty="0" err="1"/>
              <a:t>crear</a:t>
            </a:r>
            <a:r>
              <a:rPr lang="en-US" sz="2000" dirty="0"/>
              <a:t> </a:t>
            </a:r>
            <a:r>
              <a:rPr lang="en-US" sz="2000" dirty="0" err="1"/>
              <a:t>Objetos</a:t>
            </a:r>
            <a:endParaRPr lang="en-US" sz="2000" dirty="0"/>
          </a:p>
          <a:p>
            <a:pPr marL="82296" indent="0">
              <a:buNone/>
            </a:pPr>
            <a:r>
              <a:rPr lang="en-US" sz="2000" dirty="0"/>
              <a:t>&gt;&gt; </a:t>
            </a:r>
            <a:r>
              <a:rPr lang="en-US" sz="2000" dirty="0" err="1"/>
              <a:t>estudiante</a:t>
            </a:r>
            <a:r>
              <a:rPr lang="en-US" sz="2000" dirty="0"/>
              <a:t> = </a:t>
            </a:r>
            <a:r>
              <a:rPr lang="en-US" sz="2000" dirty="0" err="1"/>
              <a:t>Estudiante</a:t>
            </a:r>
            <a:r>
              <a:rPr lang="en-US" sz="2000" dirty="0"/>
              <a:t> ("José", "Gutiérrez", 49, 8.9, True)</a:t>
            </a:r>
          </a:p>
          <a:p>
            <a:pPr marL="82296" indent="0">
              <a:buNone/>
            </a:pPr>
            <a:r>
              <a:rPr lang="en-US" sz="2000" dirty="0"/>
              <a:t>&gt;&gt; estudiante.id</a:t>
            </a:r>
          </a:p>
        </p:txBody>
      </p:sp>
    </p:spTree>
    <p:extLst>
      <p:ext uri="{BB962C8B-B14F-4D97-AF65-F5344CB8AC3E}">
        <p14:creationId xmlns:p14="http://schemas.microsoft.com/office/powerpoint/2010/main" val="3922504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DDFD7-8E8E-4476-B685-D2141F0E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Interactúa con el Shell de Django 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E561DD-13A7-4EA6-A194-EA5E9779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608" y="1782762"/>
            <a:ext cx="7498080" cy="48006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Forma </a:t>
            </a:r>
            <a:r>
              <a:rPr lang="en-US" dirty="0" err="1"/>
              <a:t>correcta</a:t>
            </a:r>
            <a:r>
              <a:rPr lang="en-US" dirty="0"/>
              <a:t> </a:t>
            </a:r>
          </a:p>
          <a:p>
            <a:endParaRPr lang="en-US" dirty="0"/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s-ES" dirty="0"/>
              <a:t>estudiante = Estudiante (nombre="José", apellidos="Gutiérrez", edad=49, promedio=8.9, </a:t>
            </a:r>
            <a:r>
              <a:rPr lang="es-ES" dirty="0" err="1"/>
              <a:t>foraneo</a:t>
            </a:r>
            <a:r>
              <a:rPr lang="es-ES" dirty="0"/>
              <a:t>=True)</a:t>
            </a:r>
            <a:endParaRPr lang="en-US" dirty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estudiante.id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s-MX" dirty="0" err="1"/>
              <a:t>estudiante.save</a:t>
            </a:r>
            <a:r>
              <a:rPr lang="es-MX" dirty="0"/>
              <a:t>()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estudiante.id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estudiante</a:t>
            </a:r>
            <a:endParaRPr lang="en-US" dirty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&gt;&gt;…</a:t>
            </a:r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Estudiante.objects.all</a:t>
            </a:r>
            <a:r>
              <a:rPr lang="en-US" dirty="0"/>
              <a:t>()</a:t>
            </a:r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99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DDFD7-8E8E-4476-B685-D2141F0E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Mostrando los Objetos “Correctamente”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2B52CD-DB47-47D9-B36D-901748E930F4}"/>
              </a:ext>
            </a:extLst>
          </p:cNvPr>
          <p:cNvSpPr txBox="1"/>
          <p:nvPr/>
        </p:nvSpPr>
        <p:spPr>
          <a:xfrm>
            <a:off x="1568961" y="2348880"/>
            <a:ext cx="7210048" cy="43926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django.db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models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…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.nombre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.apellidos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aspira_a_beca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.promedio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Carrera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…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.tipo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.nombre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2210FF5-17D7-4182-B111-6E2894D5B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929" y="1556792"/>
            <a:ext cx="7498080" cy="648072"/>
          </a:xfrm>
        </p:spPr>
        <p:txBody>
          <a:bodyPr/>
          <a:lstStyle/>
          <a:p>
            <a:pPr marL="82296" indent="0">
              <a:buNone/>
            </a:pPr>
            <a:r>
              <a:rPr lang="en-US" dirty="0"/>
              <a:t>…/myfirstapp/models.py    </a:t>
            </a:r>
          </a:p>
        </p:txBody>
      </p:sp>
    </p:spTree>
    <p:extLst>
      <p:ext uri="{BB962C8B-B14F-4D97-AF65-F5344CB8AC3E}">
        <p14:creationId xmlns:p14="http://schemas.microsoft.com/office/powerpoint/2010/main" val="3989200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DDFD7-8E8E-4476-B685-D2141F0E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Interactúa con el Shell de Django 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E561DD-13A7-4EA6-A194-EA5E9779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1447800"/>
            <a:ext cx="7498080" cy="4800600"/>
          </a:xfrm>
        </p:spPr>
        <p:txBody>
          <a:bodyPr>
            <a:normAutofit fontScale="62500" lnSpcReduction="20000"/>
          </a:bodyPr>
          <a:lstStyle/>
          <a:p>
            <a:pPr marL="82296" indent="0">
              <a:buNone/>
            </a:pPr>
            <a:r>
              <a:rPr lang="en-US" dirty="0"/>
              <a:t>&gt;&gt; from </a:t>
            </a:r>
            <a:r>
              <a:rPr lang="en-US" dirty="0" err="1"/>
              <a:t>myfirstapp.models</a:t>
            </a:r>
            <a:r>
              <a:rPr lang="en-US" dirty="0"/>
              <a:t> import </a:t>
            </a:r>
            <a:r>
              <a:rPr lang="en-US" dirty="0" err="1"/>
              <a:t>Estudiante</a:t>
            </a:r>
            <a:r>
              <a:rPr lang="en-US" dirty="0"/>
              <a:t>, Carrera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Estudiante.objects.all</a:t>
            </a:r>
            <a:r>
              <a:rPr lang="en-US" dirty="0"/>
              <a:t>()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estudiante</a:t>
            </a:r>
            <a:r>
              <a:rPr lang="en-US" dirty="0"/>
              <a:t> = </a:t>
            </a:r>
            <a:r>
              <a:rPr lang="en-US" dirty="0" err="1"/>
              <a:t>Estudiante.objects.get</a:t>
            </a:r>
            <a:r>
              <a:rPr lang="en-US" dirty="0"/>
              <a:t>(id=1)</a:t>
            </a:r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estudiante</a:t>
            </a:r>
            <a:r>
              <a:rPr lang="en-US" dirty="0"/>
              <a:t> = </a:t>
            </a:r>
            <a:r>
              <a:rPr lang="en-US" dirty="0" err="1"/>
              <a:t>Estudiante.objects.get</a:t>
            </a:r>
            <a:r>
              <a:rPr lang="en-US" dirty="0"/>
              <a:t>(pk=1)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estudiante.carrera_set.all</a:t>
            </a:r>
            <a:r>
              <a:rPr lang="en-US" dirty="0"/>
              <a:t>()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estudiante.carrera_set.create</a:t>
            </a:r>
            <a:r>
              <a:rPr lang="en-US" dirty="0"/>
              <a:t>(tipo=1, </a:t>
            </a:r>
            <a:r>
              <a:rPr lang="en-US" dirty="0" err="1"/>
              <a:t>nombre</a:t>
            </a:r>
            <a:r>
              <a:rPr lang="en-US" dirty="0"/>
              <a:t>="Matematicas")</a:t>
            </a:r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estudiante.carrera_set.create</a:t>
            </a:r>
            <a:r>
              <a:rPr lang="en-US" dirty="0"/>
              <a:t>(tipo=2, </a:t>
            </a:r>
            <a:r>
              <a:rPr lang="en-US" dirty="0" err="1"/>
              <a:t>nombre</a:t>
            </a:r>
            <a:r>
              <a:rPr lang="en-US" dirty="0"/>
              <a:t>="Computacion")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estudiante.carrera_set.all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589010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DDFD7-8E8E-4476-B685-D2141F0E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Interactúa con el Shell de Django 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E561DD-13A7-4EA6-A194-EA5E9779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1447800"/>
            <a:ext cx="7498080" cy="4800600"/>
          </a:xfrm>
        </p:spPr>
        <p:txBody>
          <a:bodyPr>
            <a:normAutofit fontScale="77500" lnSpcReduction="20000"/>
          </a:bodyPr>
          <a:lstStyle/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carrera</a:t>
            </a:r>
            <a:r>
              <a:rPr lang="en-US" dirty="0"/>
              <a:t> = </a:t>
            </a:r>
            <a:r>
              <a:rPr lang="en-US" dirty="0" err="1"/>
              <a:t>estudiante.carrera_set.create</a:t>
            </a:r>
            <a:r>
              <a:rPr lang="en-US" dirty="0"/>
              <a:t>(tipo=1, </a:t>
            </a:r>
            <a:r>
              <a:rPr lang="en-US" dirty="0" err="1"/>
              <a:t>nombre</a:t>
            </a:r>
            <a:r>
              <a:rPr lang="en-US" dirty="0"/>
              <a:t>="Actuaria")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carrera.estudiante</a:t>
            </a:r>
            <a:endParaRPr lang="en-US" dirty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estudiante.carrera_set.count</a:t>
            </a:r>
            <a:r>
              <a:rPr lang="en-US" dirty="0"/>
              <a:t>()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c = </a:t>
            </a:r>
            <a:r>
              <a:rPr lang="en-US" dirty="0" err="1"/>
              <a:t>estudiante.carrera_set.get</a:t>
            </a:r>
            <a:r>
              <a:rPr lang="en-US" dirty="0"/>
              <a:t>(id=1)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&gt;&gt; </a:t>
            </a:r>
            <a:r>
              <a:rPr lang="en-US" dirty="0" err="1"/>
              <a:t>c.delete</a:t>
            </a:r>
            <a:r>
              <a:rPr lang="en-US" dirty="0"/>
              <a:t>()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 err="1"/>
              <a:t>Agrega</a:t>
            </a:r>
            <a:r>
              <a:rPr lang="en-US" dirty="0"/>
              <a:t> dos Carreras al </a:t>
            </a:r>
            <a:r>
              <a:rPr lang="en-US" dirty="0" err="1"/>
              <a:t>estudiante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431750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83502-BBE5-408B-8676-DD207A15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Crea un Super usuario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C826F6-FB82-4B4A-B6DE-C1F575691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manage.py </a:t>
            </a:r>
            <a:r>
              <a:rPr lang="en-US" dirty="0" err="1"/>
              <a:t>createsuperuser</a:t>
            </a:r>
            <a:endParaRPr lang="en-US" dirty="0"/>
          </a:p>
          <a:p>
            <a:endParaRPr lang="en-US" dirty="0"/>
          </a:p>
          <a:p>
            <a:pPr marL="82296" indent="0">
              <a:buNone/>
            </a:pPr>
            <a:r>
              <a:rPr lang="en-US" dirty="0"/>
              <a:t>admin</a:t>
            </a:r>
          </a:p>
          <a:p>
            <a:pPr marL="82296" indent="0">
              <a:buNone/>
            </a:pPr>
            <a:r>
              <a:rPr lang="en-US" dirty="0"/>
              <a:t>admin@admin.com</a:t>
            </a:r>
          </a:p>
          <a:p>
            <a:pPr marL="82296" indent="0">
              <a:buNone/>
            </a:pPr>
            <a:r>
              <a:rPr lang="en-US" dirty="0"/>
              <a:t>123456</a:t>
            </a:r>
          </a:p>
          <a:p>
            <a:endParaRPr lang="en-US" dirty="0"/>
          </a:p>
          <a:p>
            <a:pPr marL="82296" indent="0">
              <a:buNone/>
            </a:pPr>
            <a:r>
              <a:rPr lang="en-US" dirty="0"/>
              <a:t>http://127.0.0.1:8000/admin</a:t>
            </a:r>
          </a:p>
        </p:txBody>
      </p:sp>
    </p:spTree>
    <p:extLst>
      <p:ext uri="{BB962C8B-B14F-4D97-AF65-F5344CB8AC3E}">
        <p14:creationId xmlns:p14="http://schemas.microsoft.com/office/powerpoint/2010/main" val="570567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31FDE-295D-45BB-B5DE-3B1E6636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Añade tu App a la Interfaz </a:t>
            </a:r>
            <a:r>
              <a:rPr lang="es-MX" dirty="0" err="1"/>
              <a:t>Admin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E6380D-812E-4DC5-AD0F-8D96534D5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1045096"/>
          </a:xfrm>
        </p:spPr>
        <p:txBody>
          <a:bodyPr/>
          <a:lstStyle/>
          <a:p>
            <a:r>
              <a:rPr lang="en-US" dirty="0"/>
              <a:t>…/myfirstapp/admin.py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316D69-5D57-47D3-9845-99EE57E863BC}"/>
              </a:ext>
            </a:extLst>
          </p:cNvPr>
          <p:cNvSpPr txBox="1"/>
          <p:nvPr/>
        </p:nvSpPr>
        <p:spPr>
          <a:xfrm>
            <a:off x="1547664" y="2878604"/>
            <a:ext cx="7058913" cy="21452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django.contrib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admin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.models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Carrera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admin.site.register(Estudiante)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admin.site.register(Carrera)</a:t>
            </a:r>
          </a:p>
        </p:txBody>
      </p:sp>
    </p:spTree>
    <p:extLst>
      <p:ext uri="{BB962C8B-B14F-4D97-AF65-F5344CB8AC3E}">
        <p14:creationId xmlns:p14="http://schemas.microsoft.com/office/powerpoint/2010/main" val="1665090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F1893-0F41-44D8-8B51-685EBBE5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Entra al sitio de Administración</a:t>
            </a:r>
            <a:endParaRPr lang="en-U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2120269-BEE7-47F3-AD9F-354EAD34E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4800600"/>
          </a:xfrm>
        </p:spPr>
        <p:txBody>
          <a:bodyPr>
            <a:normAutofit/>
          </a:bodyPr>
          <a:lstStyle/>
          <a:p>
            <a:r>
              <a:rPr lang="es-MX" dirty="0"/>
              <a:t>http://127.0.0.1:8000/admin</a:t>
            </a:r>
          </a:p>
          <a:p>
            <a:endParaRPr lang="es-MX" dirty="0"/>
          </a:p>
          <a:p>
            <a:r>
              <a:rPr lang="es-MX" dirty="0"/>
              <a:t>Agrega un nuevo Estudiante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C835E0-BB1A-4129-B696-4DB28A0B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393807"/>
            <a:ext cx="5724128" cy="31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Etiquetas HTML</a:t>
            </a:r>
          </a:p>
        </p:txBody>
      </p:sp>
      <p:pic>
        <p:nvPicPr>
          <p:cNvPr id="1026" name="Picture 2" descr="http://www.educadictos.com/wp-content/uploads/2013/06/File-Adobe-Dreamweaver-HTML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52936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9CA8AA6-2FFC-4B7A-9632-CFBF79ED6027}"/>
              </a:ext>
            </a:extLst>
          </p:cNvPr>
          <p:cNvSpPr txBox="1"/>
          <p:nvPr/>
        </p:nvSpPr>
        <p:spPr>
          <a:xfrm>
            <a:off x="1619672" y="1417638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form</a:t>
            </a:r>
            <a:r>
              <a:rPr lang="en-US" dirty="0"/>
              <a:t> action="otra.html" method="get"&gt;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form</a:t>
            </a:r>
            <a:r>
              <a:rPr lang="en-US" dirty="0"/>
              <a:t>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HTML contact forms: How to create and 30+ best free modern ones for you">
            <a:extLst>
              <a:ext uri="{FF2B5EF4-FFF2-40B4-BE49-F238E27FC236}">
                <a16:creationId xmlns:a16="http://schemas.microsoft.com/office/drawing/2014/main" id="{2B798654-BDD7-4694-A2F2-A8F7E2EA8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15350" r="18546" b="19550"/>
          <a:stretch/>
        </p:blipFill>
        <p:spPr bwMode="auto">
          <a:xfrm>
            <a:off x="2665029" y="2693819"/>
            <a:ext cx="458992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5190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650D1-BAED-4007-9EDE-8FDD83E2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Creando más vistas y</a:t>
            </a:r>
            <a:br>
              <a:rPr lang="es-MX" dirty="0"/>
            </a:br>
            <a:r>
              <a:rPr lang="es-MX" dirty="0"/>
              <a:t>paso de parámetros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1C17BC-85BF-400A-AF2E-2FD81C3F9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608" y="1782762"/>
            <a:ext cx="7498080" cy="710134"/>
          </a:xfrm>
        </p:spPr>
        <p:txBody>
          <a:bodyPr/>
          <a:lstStyle/>
          <a:p>
            <a:r>
              <a:rPr lang="es-MX" dirty="0"/>
              <a:t>myfirstapp/views.py</a:t>
            </a:r>
          </a:p>
          <a:p>
            <a:endParaRPr lang="es-MX" dirty="0"/>
          </a:p>
          <a:p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BA25F8-70CE-4856-AD85-92D3E4AE3528}"/>
              </a:ext>
            </a:extLst>
          </p:cNvPr>
          <p:cNvSpPr txBox="1"/>
          <p:nvPr/>
        </p:nvSpPr>
        <p:spPr>
          <a:xfrm>
            <a:off x="467544" y="2722160"/>
            <a:ext cx="8586427" cy="33711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del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carreras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"Carreras del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agrega_carrera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Agregando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carrera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01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650D1-BAED-4007-9EDE-8FDD83E2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Vinculando las vistas a </a:t>
            </a:r>
            <a:r>
              <a:rPr lang="es-MX" dirty="0" err="1"/>
              <a:t>URLs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1C17BC-85BF-400A-AF2E-2FD81C3F9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598" y="1484784"/>
            <a:ext cx="7498080" cy="720080"/>
          </a:xfrm>
        </p:spPr>
        <p:txBody>
          <a:bodyPr/>
          <a:lstStyle/>
          <a:p>
            <a:r>
              <a:rPr lang="es-MX" dirty="0"/>
              <a:t>myfirstapp/urls.py</a:t>
            </a:r>
          </a:p>
          <a:p>
            <a:endParaRPr lang="es-MX" dirty="0"/>
          </a:p>
          <a:p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BA25F8-70CE-4856-AD85-92D3E4AE3528}"/>
              </a:ext>
            </a:extLst>
          </p:cNvPr>
          <p:cNvSpPr txBox="1"/>
          <p:nvPr/>
        </p:nvSpPr>
        <p:spPr>
          <a:xfrm>
            <a:off x="101440" y="2564904"/>
            <a:ext cx="9042208" cy="3864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3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urlpatterns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…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3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ejemplo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/myfirstapp/5/</a:t>
            </a:r>
            <a:r>
              <a:rPr lang="en-US" sz="13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int:estudiante_id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views.detalles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3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ejemplo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/myfirstapp/5/carreras/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"&lt;int:estudiante_id&gt;/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carreras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views.carreras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carreras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3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ejemplo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/myfirstapp/5/agrega_carrera/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"&lt;int:estudiante_id&gt;/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agrega_carrera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views.agrega_carrera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agrega_carrera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BEB7139-C3EC-42C1-9945-8EB599278F21}"/>
              </a:ext>
            </a:extLst>
          </p:cNvPr>
          <p:cNvSpPr/>
          <p:nvPr/>
        </p:nvSpPr>
        <p:spPr>
          <a:xfrm>
            <a:off x="5220072" y="2054336"/>
            <a:ext cx="2880320" cy="151216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3"/>
                </a:solidFill>
              </a:rPr>
              <a:t>Convertidores: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slug: </a:t>
            </a:r>
            <a:r>
              <a:rPr lang="es-MX" dirty="0" err="1"/>
              <a:t>ascii</a:t>
            </a:r>
            <a:r>
              <a:rPr lang="es-MX" dirty="0"/>
              <a:t> con _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93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6298-42EA-4FD1-8D20-BF50A98E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Aumentando funcionalidad</a:t>
            </a:r>
            <a:br>
              <a:rPr lang="es-MX" dirty="0"/>
            </a:br>
            <a:r>
              <a:rPr lang="es-MX" dirty="0"/>
              <a:t>de las  </a:t>
            </a:r>
            <a:r>
              <a:rPr lang="es-MX" dirty="0" err="1"/>
              <a:t>Views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9531EB-D4FE-4264-9D0C-DE5F285BAF9A}"/>
              </a:ext>
            </a:extLst>
          </p:cNvPr>
          <p:cNvSpPr txBox="1"/>
          <p:nvPr/>
        </p:nvSpPr>
        <p:spPr>
          <a:xfrm>
            <a:off x="1619672" y="2569418"/>
            <a:ext cx="6840759" cy="39159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.models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Estudiante.objects.order_by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__str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()+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(lista)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E610BCB-06E8-4FC3-A17D-140A7D194C51}"/>
              </a:ext>
            </a:extLst>
          </p:cNvPr>
          <p:cNvSpPr txBox="1">
            <a:spLocks/>
          </p:cNvSpPr>
          <p:nvPr/>
        </p:nvSpPr>
        <p:spPr>
          <a:xfrm>
            <a:off x="1435608" y="1700808"/>
            <a:ext cx="7498080" cy="86861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dirty="0"/>
              <a:t>myfirstapp/views.py</a:t>
            </a:r>
          </a:p>
          <a:p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844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2D3FC-75FD-4410-B597-9C987796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 </a:t>
            </a:r>
            <a:r>
              <a:rPr lang="en-US" dirty="0" err="1"/>
              <a:t>lenguaje</a:t>
            </a:r>
            <a:r>
              <a:rPr lang="en-US" dirty="0"/>
              <a:t> de template de Django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5A94AD-93FF-41BF-B728-307716BFC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https://docs.djangoproject.com/en/4.0/ref/templates/language/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75F7D4-8DAD-4BFD-9DE9-359C52E49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3" t="27600" r="49213" b="45800"/>
          <a:stretch/>
        </p:blipFill>
        <p:spPr>
          <a:xfrm>
            <a:off x="1337904" y="1988840"/>
            <a:ext cx="747367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960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E08E1-E90A-4A5F-AAAA-62AF6271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7303"/>
            <a:ext cx="7498080" cy="1143000"/>
          </a:xfrm>
        </p:spPr>
        <p:txBody>
          <a:bodyPr/>
          <a:lstStyle/>
          <a:p>
            <a:r>
              <a:rPr lang="es-MX" dirty="0"/>
              <a:t>Creando </a:t>
            </a:r>
            <a:r>
              <a:rPr lang="es-MX" dirty="0" err="1"/>
              <a:t>Templates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1442D8-779A-4C4B-8D54-4613CFE8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1028700"/>
            <a:ext cx="7498080" cy="672108"/>
          </a:xfrm>
        </p:spPr>
        <p:txBody>
          <a:bodyPr>
            <a:normAutofit fontScale="85000" lnSpcReduction="10000"/>
          </a:bodyPr>
          <a:lstStyle/>
          <a:p>
            <a:r>
              <a:rPr lang="es-MX" sz="2800" dirty="0"/>
              <a:t>myfirstapp</a:t>
            </a:r>
            <a:r>
              <a:rPr lang="en-US" sz="2800" b="0" i="0" dirty="0">
                <a:solidFill>
                  <a:srgbClr val="0C4B33"/>
                </a:solidFill>
                <a:effectLst/>
                <a:latin typeface="Fira Mono"/>
              </a:rPr>
              <a:t>/templates/</a:t>
            </a:r>
            <a:r>
              <a:rPr lang="es-MX" sz="2800" dirty="0"/>
              <a:t>myfirstapp</a:t>
            </a:r>
            <a:r>
              <a:rPr lang="en-US" sz="2800" b="0" i="0" dirty="0">
                <a:solidFill>
                  <a:srgbClr val="0C4B33"/>
                </a:solidFill>
                <a:effectLst/>
                <a:latin typeface="Fira Mono"/>
              </a:rPr>
              <a:t>/index.html</a:t>
            </a:r>
            <a:endParaRPr lang="en-US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E7A48D9-6DEE-46B2-9B90-E69A114553CB}"/>
              </a:ext>
            </a:extLst>
          </p:cNvPr>
          <p:cNvSpPr txBox="1"/>
          <p:nvPr/>
        </p:nvSpPr>
        <p:spPr>
          <a:xfrm>
            <a:off x="1835696" y="1772816"/>
            <a:ext cx="6480720" cy="5096351"/>
          </a:xfrm>
          <a:prstGeom prst="roundRect">
            <a:avLst>
              <a:gd name="adj" fmla="val 263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Index page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Listado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{% if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{% for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/{{ estudiante.id }}/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estudiante.nombre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estudiante.apellidos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	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{%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{% else %}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 hay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registrados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{% endif %}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5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6298-42EA-4FD1-8D20-BF50A98E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Revisitando la vista </a:t>
            </a:r>
            <a:r>
              <a:rPr lang="es-MX" dirty="0" err="1"/>
              <a:t>index</a:t>
            </a:r>
            <a:r>
              <a:rPr lang="es-MX" dirty="0"/>
              <a:t> 1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9531EB-D4FE-4264-9D0C-DE5F285BAF9A}"/>
              </a:ext>
            </a:extLst>
          </p:cNvPr>
          <p:cNvSpPr txBox="1"/>
          <p:nvPr/>
        </p:nvSpPr>
        <p:spPr>
          <a:xfrm>
            <a:off x="1564224" y="2394981"/>
            <a:ext cx="7240848" cy="41883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django.template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loader</a:t>
            </a: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Estudiante.objects.order_by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template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loader.get_template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/index.html"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context = 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(template.render(context, request))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84B4834-89E9-4B49-8FBB-2792E91C8090}"/>
              </a:ext>
            </a:extLst>
          </p:cNvPr>
          <p:cNvSpPr txBox="1">
            <a:spLocks/>
          </p:cNvSpPr>
          <p:nvPr/>
        </p:nvSpPr>
        <p:spPr>
          <a:xfrm>
            <a:off x="1435608" y="1556792"/>
            <a:ext cx="7498080" cy="838189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dirty="0"/>
              <a:t>myfirstapp/views.py</a:t>
            </a:r>
          </a:p>
          <a:p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328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6298-42EA-4FD1-8D20-BF50A98E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Revisitando la vista </a:t>
            </a:r>
            <a:r>
              <a:rPr lang="es-MX" dirty="0" err="1"/>
              <a:t>index</a:t>
            </a:r>
            <a:r>
              <a:rPr lang="es-MX" dirty="0"/>
              <a:t> 2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9531EB-D4FE-4264-9D0C-DE5F285BAF9A}"/>
              </a:ext>
            </a:extLst>
          </p:cNvPr>
          <p:cNvSpPr txBox="1"/>
          <p:nvPr/>
        </p:nvSpPr>
        <p:spPr>
          <a:xfrm>
            <a:off x="1564224" y="2441426"/>
            <a:ext cx="7240848" cy="39159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django.shortcuts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render</a:t>
            </a: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Estudiante.objects.order_by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context = 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render(request,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/index.html"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context)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84B4834-89E9-4B49-8FBB-2792E91C8090}"/>
              </a:ext>
            </a:extLst>
          </p:cNvPr>
          <p:cNvSpPr txBox="1">
            <a:spLocks/>
          </p:cNvSpPr>
          <p:nvPr/>
        </p:nvSpPr>
        <p:spPr>
          <a:xfrm>
            <a:off x="1435608" y="1556792"/>
            <a:ext cx="749808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dirty="0"/>
              <a:t>myfirstapp/views.py</a:t>
            </a:r>
          </a:p>
          <a:p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294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6298-42EA-4FD1-8D20-BF50A98E5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74" y="-230069"/>
            <a:ext cx="7498080" cy="1143000"/>
          </a:xfrm>
        </p:spPr>
        <p:txBody>
          <a:bodyPr>
            <a:normAutofit/>
          </a:bodyPr>
          <a:lstStyle/>
          <a:p>
            <a:r>
              <a:rPr lang="es-MX" dirty="0"/>
              <a:t>Creando </a:t>
            </a:r>
            <a:r>
              <a:rPr lang="es-MX" dirty="0" err="1"/>
              <a:t>template</a:t>
            </a:r>
            <a:r>
              <a:rPr lang="es-MX" dirty="0"/>
              <a:t> para detalles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9531EB-D4FE-4264-9D0C-DE5F285BAF9A}"/>
              </a:ext>
            </a:extLst>
          </p:cNvPr>
          <p:cNvSpPr txBox="1"/>
          <p:nvPr/>
        </p:nvSpPr>
        <p:spPr>
          <a:xfrm>
            <a:off x="1331640" y="1556792"/>
            <a:ext cx="6024939" cy="51077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Información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del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{% if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 estudiante.id }}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estudiante.nombre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}}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estudiante.apellidos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}}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estudiante.promedio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}}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{% if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estudiante.foraneo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Foráneo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{% else %}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{% endif %}                           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{% endif %}      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84B4834-89E9-4B49-8FBB-2792E91C8090}"/>
              </a:ext>
            </a:extLst>
          </p:cNvPr>
          <p:cNvSpPr txBox="1">
            <a:spLocks/>
          </p:cNvSpPr>
          <p:nvPr/>
        </p:nvSpPr>
        <p:spPr>
          <a:xfrm>
            <a:off x="1362878" y="836712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sz="2400" dirty="0"/>
              <a:t>templates/myfirstapp/detalles.html</a:t>
            </a:r>
          </a:p>
          <a:p>
            <a:endParaRPr lang="es-MX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72362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6298-42EA-4FD1-8D20-BF50A98E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Actualizando la vista Detalles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9531EB-D4FE-4264-9D0C-DE5F285BAF9A}"/>
              </a:ext>
            </a:extLst>
          </p:cNvPr>
          <p:cNvSpPr txBox="1"/>
          <p:nvPr/>
        </p:nvSpPr>
        <p:spPr>
          <a:xfrm>
            <a:off x="467544" y="2362596"/>
            <a:ext cx="8586427" cy="25538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Estudiante.objects.get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=estudiante_id)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render(request,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/detalles.html"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84B4834-89E9-4B49-8FBB-2792E91C8090}"/>
              </a:ext>
            </a:extLst>
          </p:cNvPr>
          <p:cNvSpPr txBox="1">
            <a:spLocks/>
          </p:cNvSpPr>
          <p:nvPr/>
        </p:nvSpPr>
        <p:spPr>
          <a:xfrm>
            <a:off x="1435608" y="1556792"/>
            <a:ext cx="7498080" cy="72008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dirty="0"/>
              <a:t>myfirstapp/views.py</a:t>
            </a:r>
          </a:p>
          <a:p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321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6298-42EA-4FD1-8D20-BF50A98E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Excepciones HTTP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9531EB-D4FE-4264-9D0C-DE5F285BAF9A}"/>
              </a:ext>
            </a:extLst>
          </p:cNvPr>
          <p:cNvSpPr txBox="1"/>
          <p:nvPr/>
        </p:nvSpPr>
        <p:spPr>
          <a:xfrm>
            <a:off x="1331640" y="2348880"/>
            <a:ext cx="7344816" cy="3895487"/>
          </a:xfrm>
          <a:prstGeom prst="roundRect">
            <a:avLst>
              <a:gd name="adj" fmla="val 59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django.http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Http404</a:t>
            </a: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Estudiante.objects.get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=estudiante_id)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Estudiante.DoesNotExist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Http404()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render(request,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/detalles.html"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84B4834-89E9-4B49-8FBB-2792E91C8090}"/>
              </a:ext>
            </a:extLst>
          </p:cNvPr>
          <p:cNvSpPr txBox="1">
            <a:spLocks/>
          </p:cNvSpPr>
          <p:nvPr/>
        </p:nvSpPr>
        <p:spPr>
          <a:xfrm>
            <a:off x="1435608" y="1556792"/>
            <a:ext cx="7498080" cy="792088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dirty="0"/>
              <a:t>myfirstapp/views.py</a:t>
            </a:r>
          </a:p>
          <a:p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Etiquetas HTML</a:t>
            </a:r>
          </a:p>
        </p:txBody>
      </p:sp>
      <p:pic>
        <p:nvPicPr>
          <p:cNvPr id="1026" name="Picture 2" descr="http://www.educadictos.com/wp-content/uploads/2013/06/File-Adobe-Dreamweaver-HTML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52936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9CA8AA6-2FFC-4B7A-9632-CFBF79ED6027}"/>
              </a:ext>
            </a:extLst>
          </p:cNvPr>
          <p:cNvSpPr txBox="1"/>
          <p:nvPr/>
        </p:nvSpPr>
        <p:spPr>
          <a:xfrm>
            <a:off x="1516864" y="1400518"/>
            <a:ext cx="76271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&lt;label for="nombre"&gt;</a:t>
            </a:r>
            <a:r>
              <a:rPr lang="en-US" dirty="0" err="1">
                <a:solidFill>
                  <a:srgbClr val="FF0000"/>
                </a:solidFill>
              </a:rPr>
              <a:t>Ingresa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nombre</a:t>
            </a:r>
            <a:r>
              <a:rPr lang="en-US" dirty="0">
                <a:solidFill>
                  <a:srgbClr val="FF0000"/>
                </a:solidFill>
              </a:rPr>
              <a:t>:&lt;/label&gt;&lt;br&gt;</a:t>
            </a:r>
          </a:p>
          <a:p>
            <a:r>
              <a:rPr lang="en-US" dirty="0">
                <a:solidFill>
                  <a:srgbClr val="FF0000"/>
                </a:solidFill>
              </a:rPr>
              <a:t>    &lt;input type="text" id="</a:t>
            </a:r>
            <a:r>
              <a:rPr lang="en-US" dirty="0" err="1">
                <a:solidFill>
                  <a:srgbClr val="FF0000"/>
                </a:solidFill>
              </a:rPr>
              <a:t>nombre</a:t>
            </a:r>
            <a:r>
              <a:rPr lang="en-US" dirty="0">
                <a:solidFill>
                  <a:srgbClr val="FF0000"/>
                </a:solidFill>
              </a:rPr>
              <a:t>" name="nombre"&gt;&lt;br&gt;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    &lt;p&gt;</a:t>
            </a:r>
            <a:r>
              <a:rPr lang="en-US" dirty="0" err="1">
                <a:solidFill>
                  <a:srgbClr val="0070C0"/>
                </a:solidFill>
              </a:rPr>
              <a:t>Selecciona</a:t>
            </a:r>
            <a:r>
              <a:rPr lang="en-US" dirty="0">
                <a:solidFill>
                  <a:srgbClr val="0070C0"/>
                </a:solidFill>
              </a:rPr>
              <a:t> un </a:t>
            </a:r>
            <a:r>
              <a:rPr lang="en-US" dirty="0" err="1">
                <a:solidFill>
                  <a:srgbClr val="0070C0"/>
                </a:solidFill>
              </a:rPr>
              <a:t>tipo</a:t>
            </a:r>
            <a:r>
              <a:rPr lang="en-US" dirty="0">
                <a:solidFill>
                  <a:srgbClr val="0070C0"/>
                </a:solidFill>
              </a:rPr>
              <a:t>&lt;/p&gt;</a:t>
            </a:r>
          </a:p>
          <a:p>
            <a:r>
              <a:rPr lang="en-US" dirty="0">
                <a:solidFill>
                  <a:srgbClr val="0070C0"/>
                </a:solidFill>
              </a:rPr>
              <a:t>    &lt;input type="radio" id=“</a:t>
            </a:r>
            <a:r>
              <a:rPr lang="en-US" dirty="0" err="1">
                <a:solidFill>
                  <a:srgbClr val="0070C0"/>
                </a:solidFill>
              </a:rPr>
              <a:t>tipo</a:t>
            </a:r>
            <a:r>
              <a:rPr lang="en-US" dirty="0">
                <a:solidFill>
                  <a:srgbClr val="0070C0"/>
                </a:solidFill>
              </a:rPr>
              <a:t>" name=“</a:t>
            </a:r>
            <a:r>
              <a:rPr lang="en-US" dirty="0" err="1">
                <a:solidFill>
                  <a:srgbClr val="0070C0"/>
                </a:solidFill>
              </a:rPr>
              <a:t>tipo</a:t>
            </a:r>
            <a:r>
              <a:rPr lang="en-US" dirty="0">
                <a:solidFill>
                  <a:srgbClr val="0070C0"/>
                </a:solidFill>
              </a:rPr>
              <a:t>" value=“</a:t>
            </a:r>
            <a:r>
              <a:rPr lang="en-US" dirty="0" err="1">
                <a:solidFill>
                  <a:srgbClr val="0070C0"/>
                </a:solidFill>
              </a:rPr>
              <a:t>tipo</a:t>
            </a:r>
            <a:r>
              <a:rPr lang="en-US" dirty="0">
                <a:solidFill>
                  <a:srgbClr val="0070C0"/>
                </a:solidFill>
              </a:rPr>
              <a:t>"&gt; </a:t>
            </a:r>
          </a:p>
          <a:p>
            <a:r>
              <a:rPr lang="en-US" dirty="0">
                <a:solidFill>
                  <a:srgbClr val="0070C0"/>
                </a:solidFill>
              </a:rPr>
              <a:t>    &lt;label for=“</a:t>
            </a:r>
            <a:r>
              <a:rPr lang="en-US" dirty="0" err="1">
                <a:solidFill>
                  <a:srgbClr val="0070C0"/>
                </a:solidFill>
              </a:rPr>
              <a:t>tipo</a:t>
            </a:r>
            <a:r>
              <a:rPr lang="en-US" dirty="0">
                <a:solidFill>
                  <a:srgbClr val="0070C0"/>
                </a:solidFill>
              </a:rPr>
              <a:t>"&gt; Tipo 1 &lt;/label&gt;</a:t>
            </a:r>
          </a:p>
          <a:p>
            <a:endParaRPr lang="en-US" dirty="0"/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&lt;label for="tipo"&gt;</a:t>
            </a:r>
            <a:r>
              <a:rPr lang="en-US" dirty="0" err="1">
                <a:solidFill>
                  <a:srgbClr val="FF0000"/>
                </a:solidFill>
              </a:rPr>
              <a:t>Selecciona</a:t>
            </a:r>
            <a:r>
              <a:rPr lang="en-US" dirty="0">
                <a:solidFill>
                  <a:srgbClr val="FF0000"/>
                </a:solidFill>
              </a:rPr>
              <a:t> un </a:t>
            </a:r>
            <a:r>
              <a:rPr lang="en-US" dirty="0" err="1">
                <a:solidFill>
                  <a:srgbClr val="FF0000"/>
                </a:solidFill>
              </a:rPr>
              <a:t>tipo</a:t>
            </a:r>
            <a:r>
              <a:rPr lang="en-US" dirty="0">
                <a:solidFill>
                  <a:srgbClr val="FF0000"/>
                </a:solidFill>
              </a:rPr>
              <a:t>&lt;/label&gt;</a:t>
            </a:r>
          </a:p>
          <a:p>
            <a:r>
              <a:rPr lang="en-US" dirty="0">
                <a:solidFill>
                  <a:srgbClr val="FF0000"/>
                </a:solidFill>
              </a:rPr>
              <a:t>   &lt;select id="</a:t>
            </a:r>
            <a:r>
              <a:rPr lang="en-US" dirty="0" err="1">
                <a:solidFill>
                  <a:srgbClr val="FF0000"/>
                </a:solidFill>
              </a:rPr>
              <a:t>tipo</a:t>
            </a:r>
            <a:r>
              <a:rPr lang="en-US" dirty="0">
                <a:solidFill>
                  <a:srgbClr val="FF0000"/>
                </a:solidFill>
              </a:rPr>
              <a:t>" name="</a:t>
            </a:r>
            <a:r>
              <a:rPr lang="en-US" dirty="0" err="1">
                <a:solidFill>
                  <a:srgbClr val="FF0000"/>
                </a:solidFill>
              </a:rPr>
              <a:t>tipo</a:t>
            </a:r>
            <a:r>
              <a:rPr lang="en-US" dirty="0">
                <a:solidFill>
                  <a:srgbClr val="FF0000"/>
                </a:solidFill>
              </a:rPr>
              <a:t>" &gt;</a:t>
            </a:r>
          </a:p>
          <a:p>
            <a:r>
              <a:rPr lang="en-US" dirty="0">
                <a:solidFill>
                  <a:srgbClr val="FF0000"/>
                </a:solidFill>
              </a:rPr>
              <a:t>      &lt;option value=“opcion1" selected&gt;</a:t>
            </a:r>
            <a:r>
              <a:rPr lang="en-US" dirty="0" err="1">
                <a:solidFill>
                  <a:srgbClr val="FF0000"/>
                </a:solidFill>
              </a:rPr>
              <a:t>Opcion</a:t>
            </a:r>
            <a:r>
              <a:rPr lang="en-US" dirty="0">
                <a:solidFill>
                  <a:srgbClr val="FF0000"/>
                </a:solidFill>
              </a:rPr>
              <a:t> 2&lt;/option&gt;</a:t>
            </a:r>
          </a:p>
          <a:p>
            <a:r>
              <a:rPr lang="en-US" dirty="0">
                <a:solidFill>
                  <a:srgbClr val="FF0000"/>
                </a:solidFill>
              </a:rPr>
              <a:t>   &lt;/select&gt;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   &lt;input type="checkbox" id=“</a:t>
            </a:r>
            <a:r>
              <a:rPr lang="en-US" dirty="0" err="1">
                <a:solidFill>
                  <a:srgbClr val="0070C0"/>
                </a:solidFill>
              </a:rPr>
              <a:t>opcion</a:t>
            </a:r>
            <a:r>
              <a:rPr lang="en-US" dirty="0">
                <a:solidFill>
                  <a:srgbClr val="0070C0"/>
                </a:solidFill>
              </a:rPr>
              <a:t>" name=“opcion"&gt;&lt;br&gt;</a:t>
            </a:r>
          </a:p>
          <a:p>
            <a:r>
              <a:rPr lang="en-US" dirty="0">
                <a:solidFill>
                  <a:srgbClr val="0070C0"/>
                </a:solidFill>
              </a:rPr>
              <a:t>    &lt;label for=“opcion"&gt;</a:t>
            </a:r>
            <a:r>
              <a:rPr lang="en-US" dirty="0" err="1">
                <a:solidFill>
                  <a:srgbClr val="0070C0"/>
                </a:solidFill>
              </a:rPr>
              <a:t>Esta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una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opción</a:t>
            </a:r>
            <a:r>
              <a:rPr lang="en-US" dirty="0">
                <a:solidFill>
                  <a:srgbClr val="0070C0"/>
                </a:solidFill>
              </a:rPr>
              <a:t> &lt;/label&gt;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   &lt;label for="texto_largo"&gt;Escribe algo:&lt;/label&gt; </a:t>
            </a:r>
          </a:p>
          <a:p>
            <a:r>
              <a:rPr lang="en-US" dirty="0">
                <a:solidFill>
                  <a:srgbClr val="FF0000"/>
                </a:solidFill>
              </a:rPr>
              <a:t>    &lt;</a:t>
            </a:r>
            <a:r>
              <a:rPr lang="en-US" dirty="0" err="1">
                <a:solidFill>
                  <a:srgbClr val="FF0000"/>
                </a:solidFill>
              </a:rPr>
              <a:t>textarea</a:t>
            </a:r>
            <a:r>
              <a:rPr lang="en-US" dirty="0">
                <a:solidFill>
                  <a:srgbClr val="FF0000"/>
                </a:solidFill>
              </a:rPr>
              <a:t> name="</a:t>
            </a:r>
            <a:r>
              <a:rPr lang="en-US" dirty="0" err="1">
                <a:solidFill>
                  <a:srgbClr val="FF0000"/>
                </a:solidFill>
              </a:rPr>
              <a:t>texto_largo</a:t>
            </a:r>
            <a:r>
              <a:rPr lang="en-US" dirty="0">
                <a:solidFill>
                  <a:srgbClr val="FF0000"/>
                </a:solidFill>
              </a:rPr>
              <a:t>" id = "</a:t>
            </a:r>
            <a:r>
              <a:rPr lang="en-US" dirty="0" err="1">
                <a:solidFill>
                  <a:srgbClr val="FF0000"/>
                </a:solidFill>
              </a:rPr>
              <a:t>texto_largo</a:t>
            </a:r>
            <a:r>
              <a:rPr lang="en-US" dirty="0">
                <a:solidFill>
                  <a:srgbClr val="FF0000"/>
                </a:solidFill>
              </a:rPr>
              <a:t>" rows="10" cols="30"&gt;</a:t>
            </a:r>
          </a:p>
          <a:p>
            <a:r>
              <a:rPr lang="en-US" dirty="0">
                <a:solidFill>
                  <a:srgbClr val="FF0000"/>
                </a:solidFill>
              </a:rPr>
              <a:t>	Este es un </a:t>
            </a:r>
            <a:r>
              <a:rPr lang="en-US" dirty="0" err="1">
                <a:solidFill>
                  <a:srgbClr val="FF0000"/>
                </a:solidFill>
              </a:rPr>
              <a:t>mensaje</a:t>
            </a:r>
            <a:r>
              <a:rPr lang="en-US" dirty="0">
                <a:solidFill>
                  <a:srgbClr val="FF0000"/>
                </a:solidFill>
              </a:rPr>
              <a:t> largo</a:t>
            </a:r>
          </a:p>
          <a:p>
            <a:r>
              <a:rPr lang="en-US" dirty="0">
                <a:solidFill>
                  <a:srgbClr val="FF0000"/>
                </a:solidFill>
              </a:rPr>
              <a:t>    &lt;/textarea&gt;&lt;br&gt;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513313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6298-42EA-4FD1-8D20-BF50A98E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Simplificando la excepción HTTP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9531EB-D4FE-4264-9D0C-DE5F285BAF9A}"/>
              </a:ext>
            </a:extLst>
          </p:cNvPr>
          <p:cNvSpPr txBox="1"/>
          <p:nvPr/>
        </p:nvSpPr>
        <p:spPr>
          <a:xfrm>
            <a:off x="1187624" y="2441426"/>
            <a:ext cx="7848872" cy="39159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django.shortcuts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get_object_or_404</a:t>
            </a: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get_object_or_404(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=estudiante_id)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render(request,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/detalles.html"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84B4834-89E9-4B49-8FBB-2792E91C8090}"/>
              </a:ext>
            </a:extLst>
          </p:cNvPr>
          <p:cNvSpPr txBox="1">
            <a:spLocks/>
          </p:cNvSpPr>
          <p:nvPr/>
        </p:nvSpPr>
        <p:spPr>
          <a:xfrm>
            <a:off x="1435608" y="1556792"/>
            <a:ext cx="749808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dirty="0"/>
              <a:t>myfirstapp/views.py</a:t>
            </a:r>
          </a:p>
          <a:p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891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6298-42EA-4FD1-8D20-BF50A98E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Mostrando las Carreras en el</a:t>
            </a:r>
            <a:br>
              <a:rPr lang="es-MX" dirty="0"/>
            </a:br>
            <a:r>
              <a:rPr lang="es-MX" dirty="0" err="1"/>
              <a:t>Template</a:t>
            </a:r>
            <a:r>
              <a:rPr lang="es-MX" dirty="0"/>
              <a:t> detalles.html    [1/3]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9531EB-D4FE-4264-9D0C-DE5F285BAF9A}"/>
              </a:ext>
            </a:extLst>
          </p:cNvPr>
          <p:cNvSpPr txBox="1"/>
          <p:nvPr/>
        </p:nvSpPr>
        <p:spPr>
          <a:xfrm>
            <a:off x="431540" y="2204864"/>
            <a:ext cx="8280920" cy="4484965"/>
          </a:xfrm>
          <a:prstGeom prst="roundRect">
            <a:avLst>
              <a:gd name="adj" fmla="val 83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Página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Información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del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…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{% for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carrera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estudiante.carrera_set.all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{{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carrera.tipo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}} {{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carrera.nombre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}}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{%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endfor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{% endif %}           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84B4834-89E9-4B49-8FBB-2792E91C8090}"/>
              </a:ext>
            </a:extLst>
          </p:cNvPr>
          <p:cNvSpPr txBox="1">
            <a:spLocks/>
          </p:cNvSpPr>
          <p:nvPr/>
        </p:nvSpPr>
        <p:spPr>
          <a:xfrm>
            <a:off x="1435608" y="1556792"/>
            <a:ext cx="7498080" cy="72008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dirty="0"/>
              <a:t>template/detalles.html</a:t>
            </a:r>
          </a:p>
          <a:p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893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6298-42EA-4FD1-8D20-BF50A98E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Mostrando las Carreras en el</a:t>
            </a:r>
            <a:br>
              <a:rPr lang="es-MX" dirty="0"/>
            </a:br>
            <a:r>
              <a:rPr lang="es-MX" dirty="0" err="1"/>
              <a:t>Template</a:t>
            </a:r>
            <a:r>
              <a:rPr lang="es-MX" dirty="0"/>
              <a:t> detalles.html    [2/3]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9531EB-D4FE-4264-9D0C-DE5F285BAF9A}"/>
              </a:ext>
            </a:extLst>
          </p:cNvPr>
          <p:cNvSpPr txBox="1"/>
          <p:nvPr/>
        </p:nvSpPr>
        <p:spPr>
          <a:xfrm>
            <a:off x="125506" y="2527836"/>
            <a:ext cx="8892988" cy="3968710"/>
          </a:xfrm>
          <a:prstGeom prst="roundRect">
            <a:avLst>
              <a:gd name="adj" fmla="val 83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Carrera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LICENCIATURA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INGENIERIA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OPCIONES_TIPO = ( (LICENCIATURA,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Licenciatura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  (INGENIERIA,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Ingenieria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models.ForeignKey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on_delete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models.CASCADE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tipo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models.IntegerField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choices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=OPCIONES_TIPO,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blank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models.CharField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…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get_tipo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Carrera.OPCIONES_TIPO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.tipo-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84B4834-89E9-4B49-8FBB-2792E91C8090}"/>
              </a:ext>
            </a:extLst>
          </p:cNvPr>
          <p:cNvSpPr txBox="1">
            <a:spLocks/>
          </p:cNvSpPr>
          <p:nvPr/>
        </p:nvSpPr>
        <p:spPr>
          <a:xfrm>
            <a:off x="1435608" y="1556792"/>
            <a:ext cx="7498080" cy="72008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dirty="0"/>
              <a:t>myfirstapp/models.py</a:t>
            </a:r>
          </a:p>
          <a:p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170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6298-42EA-4FD1-8D20-BF50A98E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Mostrando las Carreras en el</a:t>
            </a:r>
            <a:br>
              <a:rPr lang="es-MX" dirty="0"/>
            </a:br>
            <a:r>
              <a:rPr lang="es-MX" dirty="0" err="1"/>
              <a:t>Template</a:t>
            </a:r>
            <a:r>
              <a:rPr lang="es-MX" dirty="0"/>
              <a:t> detalles.html    [3/3]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9531EB-D4FE-4264-9D0C-DE5F285BAF9A}"/>
              </a:ext>
            </a:extLst>
          </p:cNvPr>
          <p:cNvSpPr txBox="1"/>
          <p:nvPr/>
        </p:nvSpPr>
        <p:spPr>
          <a:xfrm>
            <a:off x="431540" y="2348880"/>
            <a:ext cx="8280920" cy="4484965"/>
          </a:xfrm>
          <a:prstGeom prst="roundRect">
            <a:avLst>
              <a:gd name="adj" fmla="val 83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Página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Información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del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…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{% for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carrera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estudiante.carrera_set.all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{{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carrera.get_tipo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}} {{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carrera.nombre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}}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{%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endfor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{% endif %}           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84B4834-89E9-4B49-8FBB-2792E91C8090}"/>
              </a:ext>
            </a:extLst>
          </p:cNvPr>
          <p:cNvSpPr txBox="1">
            <a:spLocks/>
          </p:cNvSpPr>
          <p:nvPr/>
        </p:nvSpPr>
        <p:spPr>
          <a:xfrm>
            <a:off x="1435608" y="1556792"/>
            <a:ext cx="7498080" cy="792088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dirty="0"/>
              <a:t>template/detalles.html</a:t>
            </a:r>
          </a:p>
          <a:p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755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0F909-777B-4009-A5D3-796F687F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Agregando un </a:t>
            </a:r>
            <a:r>
              <a:rPr lang="es-MX" dirty="0" err="1"/>
              <a:t>Namespace</a:t>
            </a:r>
            <a:r>
              <a:rPr lang="es-MX" dirty="0"/>
              <a:t> a la App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55C87-F65C-4287-B78A-068A7ED3B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829072"/>
          </a:xfrm>
        </p:spPr>
        <p:txBody>
          <a:bodyPr/>
          <a:lstStyle/>
          <a:p>
            <a:r>
              <a:rPr lang="es-MX" dirty="0"/>
              <a:t>myfirstapp/urls.py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6D4836-D495-41EF-8DCE-F9A4062FA3ED}"/>
              </a:ext>
            </a:extLst>
          </p:cNvPr>
          <p:cNvSpPr txBox="1"/>
          <p:nvPr/>
        </p:nvSpPr>
        <p:spPr>
          <a:xfrm>
            <a:off x="1547664" y="2564904"/>
            <a:ext cx="6696744" cy="3548479"/>
          </a:xfrm>
          <a:prstGeom prst="roundRect">
            <a:avLst>
              <a:gd name="adj" fmla="val 67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django.urls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path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views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urlpatterns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views.index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59599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68A3A-B1CA-4D36-AC15-720B9479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Quitando URL cableadas en</a:t>
            </a:r>
            <a:br>
              <a:rPr lang="es-MX" dirty="0"/>
            </a:br>
            <a:r>
              <a:rPr lang="es-MX" dirty="0"/>
              <a:t>Templates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3BF25E-2ADA-4DE9-97A1-14E807CA193E}"/>
              </a:ext>
            </a:extLst>
          </p:cNvPr>
          <p:cNvSpPr txBox="1"/>
          <p:nvPr/>
        </p:nvSpPr>
        <p:spPr>
          <a:xfrm>
            <a:off x="1363600" y="2550294"/>
            <a:ext cx="7448782" cy="13280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/{{estudiante.id}}/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estudiante.nombre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 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estudiante.apellidos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 </a:t>
            </a:r>
          </a:p>
          <a:p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D1C860-A8B3-41BF-9401-CB20355BFF25}"/>
              </a:ext>
            </a:extLst>
          </p:cNvPr>
          <p:cNvSpPr txBox="1"/>
          <p:nvPr/>
        </p:nvSpPr>
        <p:spPr>
          <a:xfrm>
            <a:off x="1043608" y="4998567"/>
            <a:ext cx="8013112" cy="13280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"{%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myfirstapp:detalles</a:t>
            </a:r>
            <a:r>
              <a:rPr lang="en-US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estudiante.id %}"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{{estudiante.nombre}}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{{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estudiante.apellidos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 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CF8156C6-6980-4BBD-B3A3-A60DFB16DB7C}"/>
              </a:ext>
            </a:extLst>
          </p:cNvPr>
          <p:cNvSpPr/>
          <p:nvPr/>
        </p:nvSpPr>
        <p:spPr>
          <a:xfrm rot="5400000">
            <a:off x="4541404" y="3726078"/>
            <a:ext cx="773183" cy="1424728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C275998-87DC-479C-859E-27F5120402B8}"/>
              </a:ext>
            </a:extLst>
          </p:cNvPr>
          <p:cNvSpPr txBox="1">
            <a:spLocks/>
          </p:cNvSpPr>
          <p:nvPr/>
        </p:nvSpPr>
        <p:spPr>
          <a:xfrm>
            <a:off x="1178955" y="1651550"/>
            <a:ext cx="7498080" cy="62532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sz="2800" dirty="0"/>
              <a:t>myfirstapp</a:t>
            </a:r>
            <a:r>
              <a:rPr lang="en-US" sz="2800" dirty="0">
                <a:solidFill>
                  <a:srgbClr val="0C4B33"/>
                </a:solidFill>
                <a:latin typeface="Fira Mono"/>
              </a:rPr>
              <a:t>/templates/</a:t>
            </a:r>
            <a:r>
              <a:rPr lang="es-MX" sz="2800" dirty="0"/>
              <a:t>myfirstapp</a:t>
            </a:r>
            <a:r>
              <a:rPr lang="en-US" sz="2800" dirty="0">
                <a:solidFill>
                  <a:srgbClr val="0C4B33"/>
                </a:solidFill>
                <a:latin typeface="Fira Mono"/>
              </a:rPr>
              <a:t>/index.html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94356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3B1DB-8A92-4340-9342-0C75C4FE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 una carrera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513472-95CF-4D72-A33A-D092963E3276}"/>
              </a:ext>
            </a:extLst>
          </p:cNvPr>
          <p:cNvSpPr txBox="1"/>
          <p:nvPr/>
        </p:nvSpPr>
        <p:spPr>
          <a:xfrm>
            <a:off x="210312" y="1783437"/>
            <a:ext cx="8933688" cy="1645563"/>
          </a:xfrm>
          <a:prstGeom prst="roundRect">
            <a:avLst>
              <a:gd name="adj" fmla="val 841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agrega_carrera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tipo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Estudiante.objects.get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estudiante.carrera_set.create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tipo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tipo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"Carrera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agregada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al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133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3B1DB-8A92-4340-9342-0C75C4FE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 un Estudiante 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513472-95CF-4D72-A33A-D092963E3276}"/>
              </a:ext>
            </a:extLst>
          </p:cNvPr>
          <p:cNvSpPr txBox="1"/>
          <p:nvPr/>
        </p:nvSpPr>
        <p:spPr>
          <a:xfrm>
            <a:off x="210312" y="1783437"/>
            <a:ext cx="8933688" cy="3194328"/>
          </a:xfrm>
          <a:prstGeom prst="roundRect">
            <a:avLst>
              <a:gd name="adj" fmla="val 841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agrega_estudiante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apellidos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foraneo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foraneo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foraneo.lower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	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apellidos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apellidos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foraneo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foraneo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estudiante.save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agregado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exitósamente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estudiante.id)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56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3B1DB-8A92-4340-9342-0C75C4FE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Borra un Estudiante 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513472-95CF-4D72-A33A-D092963E3276}"/>
              </a:ext>
            </a:extLst>
          </p:cNvPr>
          <p:cNvSpPr txBox="1"/>
          <p:nvPr/>
        </p:nvSpPr>
        <p:spPr>
          <a:xfrm>
            <a:off x="210312" y="1783437"/>
            <a:ext cx="8933688" cy="1129308"/>
          </a:xfrm>
          <a:prstGeom prst="roundRect">
            <a:avLst>
              <a:gd name="adj" fmla="val 841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borra_estudiante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Estudiante.objects.get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estudiante.delete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borrado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exitósamente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9980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3B1DB-8A92-4340-9342-0C75C4FE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Edita un Estudiante 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513472-95CF-4D72-A33A-D092963E3276}"/>
              </a:ext>
            </a:extLst>
          </p:cNvPr>
          <p:cNvSpPr txBox="1"/>
          <p:nvPr/>
        </p:nvSpPr>
        <p:spPr>
          <a:xfrm>
            <a:off x="210312" y="1783437"/>
            <a:ext cx="8933688" cy="1903690"/>
          </a:xfrm>
          <a:prstGeom prst="roundRect">
            <a:avLst>
              <a:gd name="adj" fmla="val 841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edita_estudiante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Estudiante.objects.get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estudiante_id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estudiante.promedio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estudiante.save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  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del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se ha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actualizado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exitósamente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estudiante.id)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0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Etiquetas HTML</a:t>
            </a:r>
          </a:p>
        </p:txBody>
      </p:sp>
      <p:pic>
        <p:nvPicPr>
          <p:cNvPr id="1026" name="Picture 2" descr="http://www.educadictos.com/wp-content/uploads/2013/06/File-Adobe-Dreamweaver-HTML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52936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9CA8AA6-2FFC-4B7A-9632-CFBF79ED6027}"/>
              </a:ext>
            </a:extLst>
          </p:cNvPr>
          <p:cNvSpPr txBox="1"/>
          <p:nvPr/>
        </p:nvSpPr>
        <p:spPr>
          <a:xfrm>
            <a:off x="1619672" y="1268760"/>
            <a:ext cx="74168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    &lt;input type="submit" value="Enviar"&gt;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    &lt;input type="reset" value="Borrar"&gt;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    &lt;input type="button" value="Genérico"&gt;</a:t>
            </a:r>
          </a:p>
        </p:txBody>
      </p:sp>
      <p:pic>
        <p:nvPicPr>
          <p:cNvPr id="6146" name="Picture 2" descr="Imágenes de Button Symbol | Vectores, fotos de stock y PSD gratuitos">
            <a:extLst>
              <a:ext uri="{FF2B5EF4-FFF2-40B4-BE49-F238E27FC236}">
                <a16:creationId xmlns:a16="http://schemas.microsoft.com/office/drawing/2014/main" id="{5327999A-0082-4666-8966-0C7E73ED0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1" t="43290" r="27633" b="7503"/>
          <a:stretch/>
        </p:blipFill>
        <p:spPr bwMode="auto">
          <a:xfrm>
            <a:off x="3275856" y="3933056"/>
            <a:ext cx="2880321" cy="226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8415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3B1DB-8A92-4340-9342-0C75C4FE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Agrega un Estudiante – POST [1/2]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513472-95CF-4D72-A33A-D092963E3276}"/>
              </a:ext>
            </a:extLst>
          </p:cNvPr>
          <p:cNvSpPr txBox="1"/>
          <p:nvPr/>
        </p:nvSpPr>
        <p:spPr>
          <a:xfrm>
            <a:off x="210312" y="1582142"/>
            <a:ext cx="8933688" cy="5001220"/>
          </a:xfrm>
          <a:prstGeom prst="roundRect">
            <a:avLst>
              <a:gd name="adj" fmla="val 841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agrega_estudiante_forma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request.POST.get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apellidos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request.POST.get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apellidos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request.POST.get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it-IT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"foraneo"</a:t>
            </a:r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.POST:</a:t>
            </a:r>
          </a:p>
          <a:p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it-IT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foraneo</a:t>
            </a:r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True</a:t>
            </a:r>
            <a:endParaRPr lang="it-IT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it-IT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it-IT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foraneo</a:t>
            </a:r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False</a:t>
            </a:r>
            <a:endParaRPr lang="it-IT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request.POST.get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	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apellidos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apellidos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foraneo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foraneo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estudiante.save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Estudiante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agregado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exitósamente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desde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la forma"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estudiante.id)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074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3B1DB-8A92-4340-9342-0C75C4FE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Agrega un Estudiante – POST [1/2]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513472-95CF-4D72-A33A-D092963E3276}"/>
              </a:ext>
            </a:extLst>
          </p:cNvPr>
          <p:cNvSpPr txBox="1"/>
          <p:nvPr/>
        </p:nvSpPr>
        <p:spPr>
          <a:xfrm>
            <a:off x="179512" y="1582142"/>
            <a:ext cx="9145016" cy="2129552"/>
          </a:xfrm>
          <a:prstGeom prst="roundRect">
            <a:avLst>
              <a:gd name="adj" fmla="val 841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agrega_estudiante_forma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{%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csrf_token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%}</a:t>
            </a: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Apellidos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apellidos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foraneo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Foráneo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Agregar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214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ED22E-30AA-431F-AB76-1AF47CA9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URLs</a:t>
            </a:r>
            <a:r>
              <a:rPr lang="es-MX" dirty="0"/>
              <a:t> de Alta, Bajas y Ediciones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2A4671-BB9E-4606-B776-8A199B046FDE}"/>
              </a:ext>
            </a:extLst>
          </p:cNvPr>
          <p:cNvSpPr txBox="1"/>
          <p:nvPr/>
        </p:nvSpPr>
        <p:spPr>
          <a:xfrm>
            <a:off x="210744" y="1523092"/>
            <a:ext cx="8784976" cy="1905908"/>
          </a:xfrm>
          <a:prstGeom prst="roundRect">
            <a:avLst>
              <a:gd name="adj" fmla="val 401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urlpatterns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b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views.index,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int:estudiante_id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views.detalles,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detalles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int:estudiante_id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int:tipo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str:nombre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agrega_carrera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views.agrega_carrera,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agrega_carrera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str:nombre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str:apellidos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int:edad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str:foraneo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str:promedio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agrega_estudiante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views.agrega_estudiante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agrega_estudiante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   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int:estudiante_id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str:promedio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edita_estudiante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views.edita_estudiante,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edita_estudiante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int:estudiante_id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&gt;/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borra_estudiante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views.borra_estudiante,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borra_estudiante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path(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agrega_estudiante_forma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views.agrega_estudiante_forma,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agrega_estudiante_forma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   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319495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66497-0B22-4DEF-BA9E-05517502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Comandos de Consola de Django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D79103-2C98-4E03-ABEF-F5D6EC2D3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django</a:t>
            </a:r>
            <a:r>
              <a:rPr lang="en-US" b="1" dirty="0">
                <a:solidFill>
                  <a:srgbClr val="FF0000"/>
                </a:solidFill>
              </a:rPr>
              <a:t>-admin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startproject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mywebsite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python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manage.py 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shell</a:t>
            </a:r>
          </a:p>
          <a:p>
            <a:pPr lvl="1"/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runserver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startapp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nombreapp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createsuperuser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migrate</a:t>
            </a:r>
          </a:p>
          <a:p>
            <a:pPr lvl="1"/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makemigrations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nombreapp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sqlmigrate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nombreapp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0001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588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6298-42EA-4FD1-8D20-BF50A98E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Incluyendo CSS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9531EB-D4FE-4264-9D0C-DE5F285BAF9A}"/>
              </a:ext>
            </a:extLst>
          </p:cNvPr>
          <p:cNvSpPr txBox="1"/>
          <p:nvPr/>
        </p:nvSpPr>
        <p:spPr>
          <a:xfrm>
            <a:off x="1400956" y="2204864"/>
            <a:ext cx="5368640" cy="1645563"/>
          </a:xfrm>
          <a:prstGeom prst="roundRect">
            <a:avLst>
              <a:gd name="adj" fmla="val 83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84B4834-89E9-4B49-8FBB-2792E91C8090}"/>
              </a:ext>
            </a:extLst>
          </p:cNvPr>
          <p:cNvSpPr txBox="1">
            <a:spLocks/>
          </p:cNvSpPr>
          <p:nvPr/>
        </p:nvSpPr>
        <p:spPr>
          <a:xfrm>
            <a:off x="1435608" y="1556792"/>
            <a:ext cx="7498080" cy="11430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dirty="0" err="1"/>
              <a:t>static</a:t>
            </a:r>
            <a:r>
              <a:rPr lang="es-MX" dirty="0"/>
              <a:t>/</a:t>
            </a:r>
            <a:r>
              <a:rPr lang="es-MX" dirty="0" err="1"/>
              <a:t>myfirstapp</a:t>
            </a:r>
            <a:r>
              <a:rPr lang="es-MX" dirty="0"/>
              <a:t>/style.css</a:t>
            </a:r>
          </a:p>
          <a:p>
            <a:endParaRPr lang="es-MX" dirty="0"/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58B1F4-6251-41EE-BF67-E3339D04320E}"/>
              </a:ext>
            </a:extLst>
          </p:cNvPr>
          <p:cNvSpPr txBox="1"/>
          <p:nvPr/>
        </p:nvSpPr>
        <p:spPr>
          <a:xfrm>
            <a:off x="1435608" y="3954645"/>
            <a:ext cx="7528880" cy="2660333"/>
          </a:xfrm>
          <a:prstGeom prst="roundRect">
            <a:avLst>
              <a:gd name="adj" fmla="val 511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Este es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nuestro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index del template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{% load static %}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	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"{% static 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myfirstapp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 %}"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8993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6C4BEA-D036-4D41-8436-7BF24BE0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CSS - </a:t>
            </a:r>
            <a:r>
              <a:rPr lang="es-MX" dirty="0" err="1"/>
              <a:t>Cascading</a:t>
            </a:r>
            <a:r>
              <a:rPr lang="es-MX" dirty="0"/>
              <a:t> Style </a:t>
            </a:r>
            <a:r>
              <a:rPr lang="es-MX" dirty="0" err="1"/>
              <a:t>Sheets</a:t>
            </a:r>
            <a:endParaRPr lang="en-US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9F9D045-B720-465D-917D-81173F821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854915"/>
              </p:ext>
            </p:extLst>
          </p:nvPr>
        </p:nvGraphicFramePr>
        <p:xfrm>
          <a:off x="2627784" y="2060848"/>
          <a:ext cx="4628790" cy="3657600"/>
        </p:xfrm>
        <a:graphic>
          <a:graphicData uri="http://schemas.openxmlformats.org/drawingml/2006/table">
            <a:tbl>
              <a:tblPr/>
              <a:tblGrid>
                <a:gridCol w="4628790">
                  <a:extLst>
                    <a:ext uri="{9D8B030D-6E8A-4147-A177-3AD203B41FA5}">
                      <a16:colId xmlns:a16="http://schemas.microsoft.com/office/drawing/2014/main" val="3811930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u="none" dirty="0">
                          <a:solidFill>
                            <a:srgbClr val="C00000"/>
                          </a:solidFill>
                          <a:effectLst/>
                        </a:rPr>
                        <a:t>#</a:t>
                      </a:r>
                      <a:r>
                        <a:rPr lang="en-US" sz="3200" b="1" i="1" u="none" dirty="0">
                          <a:solidFill>
                            <a:srgbClr val="C00000"/>
                          </a:solidFill>
                          <a:effectLst/>
                        </a:rPr>
                        <a:t>id</a:t>
                      </a:r>
                      <a:endParaRPr lang="en-US" sz="3200" b="1" u="non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002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u="none" dirty="0">
                          <a:solidFill>
                            <a:srgbClr val="C00000"/>
                          </a:solidFill>
                          <a:effectLst/>
                        </a:rPr>
                        <a:t>.</a:t>
                      </a:r>
                      <a:r>
                        <a:rPr lang="en-US" sz="3200" b="1" i="1" u="none" dirty="0">
                          <a:solidFill>
                            <a:srgbClr val="C00000"/>
                          </a:solidFill>
                          <a:effectLst/>
                        </a:rPr>
                        <a:t>class</a:t>
                      </a:r>
                      <a:endParaRPr lang="en-US" sz="3200" b="1" u="non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268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i="1" u="none" dirty="0">
                          <a:solidFill>
                            <a:srgbClr val="C00000"/>
                          </a:solidFill>
                          <a:effectLst/>
                        </a:rPr>
                        <a:t>element.class</a:t>
                      </a:r>
                      <a:endParaRPr lang="en-US" sz="3200" b="1" u="non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026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u="none" dirty="0">
                          <a:solidFill>
                            <a:srgbClr val="C00000"/>
                          </a:solidFill>
                          <a:effectLst/>
                        </a:rPr>
                        <a:t>*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547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i="1" u="none" dirty="0">
                          <a:solidFill>
                            <a:srgbClr val="C00000"/>
                          </a:solidFill>
                          <a:effectLst/>
                        </a:rPr>
                        <a:t>element</a:t>
                      </a:r>
                      <a:endParaRPr lang="en-US" sz="3200" b="1" u="non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519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i="1" u="none" dirty="0">
                          <a:solidFill>
                            <a:srgbClr val="C00000"/>
                          </a:solidFill>
                          <a:effectLst/>
                        </a:rPr>
                        <a:t>element, element, ..</a:t>
                      </a:r>
                      <a:endParaRPr lang="en-US" sz="3200" b="1" u="non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58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615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io">
  <a:themeElements>
    <a:clrScheme name="Solsticio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16773</TotalTime>
  <Words>5678</Words>
  <Application>Microsoft Office PowerPoint</Application>
  <PresentationFormat>Presentación en pantalla (4:3)</PresentationFormat>
  <Paragraphs>1038</Paragraphs>
  <Slides>95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95</vt:i4>
      </vt:variant>
    </vt:vector>
  </HeadingPairs>
  <TitlesOfParts>
    <vt:vector size="104" baseType="lpstr">
      <vt:lpstr>Arial</vt:lpstr>
      <vt:lpstr>Arial</vt:lpstr>
      <vt:lpstr>Calibri</vt:lpstr>
      <vt:lpstr>Consolas</vt:lpstr>
      <vt:lpstr>Fira Mono</vt:lpstr>
      <vt:lpstr>Gill Sans MT</vt:lpstr>
      <vt:lpstr>Verdana</vt:lpstr>
      <vt:lpstr>Wingdings 2</vt:lpstr>
      <vt:lpstr>Solsticio</vt:lpstr>
      <vt:lpstr>Programación Web </vt:lpstr>
      <vt:lpstr>Etiquetas HTML</vt:lpstr>
      <vt:lpstr>Etiquetas HTML</vt:lpstr>
      <vt:lpstr>Etiquetas HTML</vt:lpstr>
      <vt:lpstr>Etiquetas HTML</vt:lpstr>
      <vt:lpstr>Etiquetas HTML</vt:lpstr>
      <vt:lpstr>Etiquetas HTML</vt:lpstr>
      <vt:lpstr>Etiquetas HTML</vt:lpstr>
      <vt:lpstr>Etiquetas HTML</vt:lpstr>
      <vt:lpstr> </vt:lpstr>
      <vt:lpstr>Presentación de PowerPoint</vt:lpstr>
      <vt:lpstr>Introduciendo JavaScript en  documentos HTML</vt:lpstr>
      <vt:lpstr>Scope en Javascript</vt:lpstr>
      <vt:lpstr>Introduciendo JavaScript en  documentos HTML</vt:lpstr>
      <vt:lpstr>Haciendo referencia  a elementos de HTML</vt:lpstr>
      <vt:lpstr>Variables</vt:lpstr>
      <vt:lpstr>Funciones</vt:lpstr>
      <vt:lpstr>Reaccionando a eventos</vt:lpstr>
      <vt:lpstr>JSON: Objetos en JavaScript  </vt:lpstr>
      <vt:lpstr>JSON: Objetos en JavaScript  </vt:lpstr>
      <vt:lpstr>Excepciones en JavaScript</vt:lpstr>
      <vt:lpstr>Añadiendo eventos: Ejemplo 1</vt:lpstr>
      <vt:lpstr>Añadiendo eventos: Ejemplo 2</vt:lpstr>
      <vt:lpstr>Añadiendo eventos: Ejemplo 3</vt:lpstr>
      <vt:lpstr>Validación de Formularios</vt:lpstr>
      <vt:lpstr>Archivos externos de JavaScript</vt:lpstr>
      <vt:lpstr>Orden de Ejecución de Scripts</vt:lpstr>
      <vt:lpstr>Temporización</vt:lpstr>
      <vt:lpstr>Eventos de la “ventana”</vt:lpstr>
      <vt:lpstr>Eventos de “Form”</vt:lpstr>
      <vt:lpstr>Eventos del teclado</vt:lpstr>
      <vt:lpstr>Eventos del mouse</vt:lpstr>
      <vt:lpstr>Browser Object Model - BOM</vt:lpstr>
      <vt:lpstr>Browser Object Model - BOM</vt:lpstr>
      <vt:lpstr>Práctica de laboratorio</vt:lpstr>
      <vt:lpstr>Práctica de laboratorio: request-reply </vt:lpstr>
      <vt:lpstr>Práctica de laboratorio</vt:lpstr>
      <vt:lpstr>Presentación de PowerPoint</vt:lpstr>
      <vt:lpstr>DJango </vt:lpstr>
      <vt:lpstr>Modelo Vista Controlador</vt:lpstr>
      <vt:lpstr>Presentación de PowerPoint</vt:lpstr>
      <vt:lpstr>Sitio webs en Django </vt:lpstr>
      <vt:lpstr>Apps en Django</vt:lpstr>
      <vt:lpstr>Views</vt:lpstr>
      <vt:lpstr>HttpRequest</vt:lpstr>
      <vt:lpstr>HttpResponse</vt:lpstr>
      <vt:lpstr>Instalación de Django</vt:lpstr>
      <vt:lpstr>Creación de un proyecto</vt:lpstr>
      <vt:lpstr>Creación de un proyecto</vt:lpstr>
      <vt:lpstr>Creación de un proyecto</vt:lpstr>
      <vt:lpstr>Creación de un proyecto</vt:lpstr>
      <vt:lpstr>Arranca el Servidor Web</vt:lpstr>
      <vt:lpstr>Crea una App</vt:lpstr>
      <vt:lpstr>Escribir una Vista</vt:lpstr>
      <vt:lpstr>Vincula la Vista a una URL</vt:lpstr>
      <vt:lpstr>Vincular URLs de la App con las de Sitio Web</vt:lpstr>
      <vt:lpstr>Aplicaciones instaladas por defecto</vt:lpstr>
      <vt:lpstr>Crea Modelos: Dominio</vt:lpstr>
      <vt:lpstr>Crea Modelos</vt:lpstr>
      <vt:lpstr>“Instala” tu aplicación</vt:lpstr>
      <vt:lpstr>Crea las tablas de tu aplicación recientemente “instalada”</vt:lpstr>
      <vt:lpstr>Interactúa con el Shell de Django </vt:lpstr>
      <vt:lpstr>Interactúa con el Shell de Django </vt:lpstr>
      <vt:lpstr>Mostrando los Objetos “Correctamente”</vt:lpstr>
      <vt:lpstr>Interactúa con el Shell de Django </vt:lpstr>
      <vt:lpstr>Interactúa con el Shell de Django </vt:lpstr>
      <vt:lpstr>Crea un Super usuario</vt:lpstr>
      <vt:lpstr>Añade tu App a la Interfaz Admin</vt:lpstr>
      <vt:lpstr>Entra al sitio de Administración</vt:lpstr>
      <vt:lpstr>Creando más vistas y paso de parámetros</vt:lpstr>
      <vt:lpstr>Vinculando las vistas a URLs</vt:lpstr>
      <vt:lpstr>Aumentando funcionalidad de las  Views</vt:lpstr>
      <vt:lpstr>El lenguaje de template de Django</vt:lpstr>
      <vt:lpstr>Creando Templates</vt:lpstr>
      <vt:lpstr>Revisitando la vista index 1</vt:lpstr>
      <vt:lpstr>Revisitando la vista index 2</vt:lpstr>
      <vt:lpstr>Creando template para detalles</vt:lpstr>
      <vt:lpstr>Actualizando la vista Detalles</vt:lpstr>
      <vt:lpstr>Excepciones HTTP</vt:lpstr>
      <vt:lpstr>Simplificando la excepción HTTP</vt:lpstr>
      <vt:lpstr>Mostrando las Carreras en el Template detalles.html    [1/3]</vt:lpstr>
      <vt:lpstr>Mostrando las Carreras en el Template detalles.html    [2/3]</vt:lpstr>
      <vt:lpstr>Mostrando las Carreras en el Template detalles.html    [3/3]</vt:lpstr>
      <vt:lpstr>Agregando un Namespace a la App</vt:lpstr>
      <vt:lpstr>Quitando URL cableadas en Templates</vt:lpstr>
      <vt:lpstr>Agrega una carrera</vt:lpstr>
      <vt:lpstr>Agrega un Estudiante </vt:lpstr>
      <vt:lpstr>Borra un Estudiante </vt:lpstr>
      <vt:lpstr>Edita un Estudiante </vt:lpstr>
      <vt:lpstr>Agrega un Estudiante – POST [1/2]</vt:lpstr>
      <vt:lpstr>Agrega un Estudiante – POST [1/2]</vt:lpstr>
      <vt:lpstr>URLs de Alta, Bajas y Ediciones</vt:lpstr>
      <vt:lpstr>Comandos de Consola de Django</vt:lpstr>
      <vt:lpstr>Incluyendo CSS</vt:lpstr>
      <vt:lpstr>CSS - Cascading Style Sheets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I Introducción a los sistemas distribuidos</dc:title>
  <dc:creator>JOSE OCTAVIO GUTIERREZ GARCIA</dc:creator>
  <cp:lastModifiedBy>JOSE OCTAVIO GUTIERREZ GARCIA</cp:lastModifiedBy>
  <cp:revision>819</cp:revision>
  <cp:lastPrinted>2014-02-21T00:46:17Z</cp:lastPrinted>
  <dcterms:created xsi:type="dcterms:W3CDTF">2013-01-08T17:37:01Z</dcterms:created>
  <dcterms:modified xsi:type="dcterms:W3CDTF">2022-04-27T22:30:47Z</dcterms:modified>
</cp:coreProperties>
</file>